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3"/>
  </p:handoutMasterIdLst>
  <p:sldIdLst>
    <p:sldId id="399" r:id="rId2"/>
    <p:sldId id="400" r:id="rId3"/>
    <p:sldId id="401" r:id="rId4"/>
    <p:sldId id="402" r:id="rId5"/>
    <p:sldId id="403" r:id="rId6"/>
    <p:sldId id="404" r:id="rId7"/>
    <p:sldId id="405" r:id="rId8"/>
    <p:sldId id="406" r:id="rId9"/>
    <p:sldId id="407" r:id="rId10"/>
    <p:sldId id="409" r:id="rId11"/>
    <p:sldId id="410" r:id="rId12"/>
    <p:sldId id="411" r:id="rId13"/>
    <p:sldId id="412" r:id="rId14"/>
    <p:sldId id="414" r:id="rId15"/>
    <p:sldId id="413" r:id="rId16"/>
    <p:sldId id="415" r:id="rId17"/>
    <p:sldId id="416" r:id="rId18"/>
    <p:sldId id="417" r:id="rId19"/>
    <p:sldId id="418" r:id="rId20"/>
    <p:sldId id="419" r:id="rId21"/>
    <p:sldId id="408" r:id="rId22"/>
    <p:sldId id="420" r:id="rId23"/>
    <p:sldId id="421" r:id="rId24"/>
    <p:sldId id="422" r:id="rId25"/>
    <p:sldId id="424" r:id="rId26"/>
    <p:sldId id="425" r:id="rId27"/>
    <p:sldId id="423" r:id="rId28"/>
    <p:sldId id="427" r:id="rId29"/>
    <p:sldId id="428" r:id="rId30"/>
    <p:sldId id="430" r:id="rId31"/>
    <p:sldId id="429" r:id="rId32"/>
    <p:sldId id="426" r:id="rId33"/>
    <p:sldId id="431" r:id="rId34"/>
    <p:sldId id="432" r:id="rId35"/>
    <p:sldId id="433" r:id="rId36"/>
    <p:sldId id="434" r:id="rId37"/>
    <p:sldId id="435" r:id="rId38"/>
    <p:sldId id="436" r:id="rId39"/>
    <p:sldId id="437" r:id="rId40"/>
    <p:sldId id="438" r:id="rId41"/>
    <p:sldId id="439" r:id="rId42"/>
  </p:sldIdLst>
  <p:sldSz cx="9144000" cy="6858000" type="screen4x3"/>
  <p:notesSz cx="6805613" cy="99441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CC00"/>
    <a:srgbClr val="008000"/>
    <a:srgbClr val="CC3300"/>
    <a:srgbClr val="FFCCFF"/>
    <a:srgbClr val="990000"/>
    <a:srgbClr val="FF0000"/>
    <a:srgbClr val="FF9933"/>
    <a:srgbClr val="0033CC"/>
    <a:srgbClr val="FF9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9" autoAdjust="0"/>
    <p:restoredTop sz="94550" autoAdjust="0"/>
  </p:normalViewPr>
  <p:slideViewPr>
    <p:cSldViewPr>
      <p:cViewPr varScale="1">
        <p:scale>
          <a:sx n="106" d="100"/>
          <a:sy n="106" d="100"/>
        </p:scale>
        <p:origin x="-1680" y="-90"/>
      </p:cViewPr>
      <p:guideLst>
        <p:guide orient="horz" pos="2160"/>
        <p:guide pos="2880"/>
      </p:guideLst>
    </p:cSldViewPr>
  </p:slideViewPr>
  <p:outlineViewPr>
    <p:cViewPr>
      <p:scale>
        <a:sx n="33" d="100"/>
        <a:sy n="33" d="100"/>
      </p:scale>
      <p:origin x="0" y="555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4450" y="0"/>
            <a:ext cx="2949575" cy="496888"/>
          </a:xfrm>
          <a:prstGeom prst="rect">
            <a:avLst/>
          </a:prstGeom>
        </p:spPr>
        <p:txBody>
          <a:bodyPr vert="horz" lIns="91440" tIns="45720" rIns="91440" bIns="45720" rtlCol="0"/>
          <a:lstStyle>
            <a:lvl1pPr algn="r">
              <a:defRPr sz="1200"/>
            </a:lvl1pPr>
          </a:lstStyle>
          <a:p>
            <a:fld id="{7E5FD1C2-C4BB-4F68-B7FA-BBC3353BEAD1}" type="datetimeFigureOut">
              <a:rPr lang="it-IT" smtClean="0"/>
              <a:t>21/07/2022</a:t>
            </a:fld>
            <a:endParaRPr lang="it-IT"/>
          </a:p>
        </p:txBody>
      </p:sp>
      <p:sp>
        <p:nvSpPr>
          <p:cNvPr id="4" name="Segnaposto piè di pagina 3"/>
          <p:cNvSpPr>
            <a:spLocks noGrp="1"/>
          </p:cNvSpPr>
          <p:nvPr>
            <p:ph type="ftr" sz="quarter" idx="2"/>
          </p:nvPr>
        </p:nvSpPr>
        <p:spPr>
          <a:xfrm>
            <a:off x="0" y="9445625"/>
            <a:ext cx="2949575" cy="496888"/>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4450" y="9445625"/>
            <a:ext cx="2949575" cy="496888"/>
          </a:xfrm>
          <a:prstGeom prst="rect">
            <a:avLst/>
          </a:prstGeom>
        </p:spPr>
        <p:txBody>
          <a:bodyPr vert="horz" lIns="91440" tIns="45720" rIns="91440" bIns="45720" rtlCol="0" anchor="b"/>
          <a:lstStyle>
            <a:lvl1pPr algn="r">
              <a:defRPr sz="1200"/>
            </a:lvl1pPr>
          </a:lstStyle>
          <a:p>
            <a:fld id="{C56FCF93-3549-4293-A305-AAB604D43729}" type="slidenum">
              <a:rPr lang="it-IT" smtClean="0"/>
              <a:t>‹N›</a:t>
            </a:fld>
            <a:endParaRPr lang="it-IT"/>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16FB5B67-BCC9-4594-B1BB-3EAF71185B08}" type="datetimeFigureOut">
              <a:rPr lang="it-IT" smtClean="0"/>
              <a:pPr/>
              <a:t>21/07/2022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0E51E31-B02C-4588-83C0-88E757D8E3F1}"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6FB5B67-BCC9-4594-B1BB-3EAF71185B08}" type="datetimeFigureOut">
              <a:rPr lang="it-IT" smtClean="0"/>
              <a:pPr/>
              <a:t>21/07/2022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0E51E31-B02C-4588-83C0-88E757D8E3F1}"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6FB5B67-BCC9-4594-B1BB-3EAF71185B08}" type="datetimeFigureOut">
              <a:rPr lang="it-IT" smtClean="0"/>
              <a:pPr/>
              <a:t>21/07/2022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0E51E31-B02C-4588-83C0-88E757D8E3F1}"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6FB5B67-BCC9-4594-B1BB-3EAF71185B08}" type="datetimeFigureOut">
              <a:rPr lang="it-IT" smtClean="0"/>
              <a:pPr/>
              <a:t>21/07/2022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0E51E31-B02C-4588-83C0-88E757D8E3F1}"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16FB5B67-BCC9-4594-B1BB-3EAF71185B08}" type="datetimeFigureOut">
              <a:rPr lang="it-IT" smtClean="0"/>
              <a:pPr/>
              <a:t>21/07/2022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0E51E31-B02C-4588-83C0-88E757D8E3F1}"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16FB5B67-BCC9-4594-B1BB-3EAF71185B08}" type="datetimeFigureOut">
              <a:rPr lang="it-IT" smtClean="0"/>
              <a:pPr/>
              <a:t>21/07/2022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0E51E31-B02C-4588-83C0-88E757D8E3F1}"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16FB5B67-BCC9-4594-B1BB-3EAF71185B08}" type="datetimeFigureOut">
              <a:rPr lang="it-IT" smtClean="0"/>
              <a:pPr/>
              <a:t>21/07/2022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0E51E31-B02C-4588-83C0-88E757D8E3F1}"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16FB5B67-BCC9-4594-B1BB-3EAF71185B08}" type="datetimeFigureOut">
              <a:rPr lang="it-IT" smtClean="0"/>
              <a:pPr/>
              <a:t>21/07/2022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0E51E31-B02C-4588-83C0-88E757D8E3F1}"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6FB5B67-BCC9-4594-B1BB-3EAF71185B08}" type="datetimeFigureOut">
              <a:rPr lang="it-IT" smtClean="0"/>
              <a:pPr/>
              <a:t>21/07/2022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0E51E31-B02C-4588-83C0-88E757D8E3F1}"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16FB5B67-BCC9-4594-B1BB-3EAF71185B08}" type="datetimeFigureOut">
              <a:rPr lang="it-IT" smtClean="0"/>
              <a:pPr/>
              <a:t>21/07/2022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0E51E31-B02C-4588-83C0-88E757D8E3F1}"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16FB5B67-BCC9-4594-B1BB-3EAF71185B08}" type="datetimeFigureOut">
              <a:rPr lang="it-IT" smtClean="0"/>
              <a:pPr/>
              <a:t>21/07/2022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0E51E31-B02C-4588-83C0-88E757D8E3F1}"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alpha val="38000"/>
          </a:srgbClr>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FB5B67-BCC9-4594-B1BB-3EAF71185B08}" type="datetimeFigureOut">
              <a:rPr lang="it-IT" smtClean="0"/>
              <a:pPr/>
              <a:t>21/07/2022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E51E31-B02C-4588-83C0-88E757D8E3F1}"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5" name="Rettangolo 4"/>
          <p:cNvSpPr/>
          <p:nvPr/>
        </p:nvSpPr>
        <p:spPr>
          <a:xfrm>
            <a:off x="539552" y="404664"/>
            <a:ext cx="8064896" cy="6340197"/>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3200" b="1" dirty="0">
                <a:solidFill>
                  <a:srgbClr val="0000FF"/>
                </a:solidFill>
                <a:latin typeface="Aharoni" pitchFamily="2" charset="-79"/>
                <a:cs typeface="Aharoni" pitchFamily="2" charset="-79"/>
              </a:rPr>
              <a:t>ITINERARI CATECUMENALI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200" b="1" i="0" u="none" strike="noStrike" kern="1200" cap="none" spc="0" normalizeH="0" baseline="0" noProof="0" dirty="0">
                <a:ln>
                  <a:noFill/>
                </a:ln>
                <a:solidFill>
                  <a:srgbClr val="0000FF"/>
                </a:solidFill>
                <a:effectLst/>
                <a:uLnTx/>
                <a:uFillTx/>
                <a:latin typeface="Aharoni" pitchFamily="2" charset="-79"/>
                <a:ea typeface="+mn-ea"/>
                <a:cs typeface="Aharoni" pitchFamily="2" charset="-79"/>
              </a:rPr>
              <a:t>PER LA VITA MATRIMONIALE</a:t>
            </a:r>
          </a:p>
          <a:p>
            <a:pPr marL="277495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Aharoni" pitchFamily="2" charset="-79"/>
              <a:ea typeface="+mn-ea"/>
              <a:cs typeface="Aharoni" pitchFamily="2" charset="-79"/>
            </a:endParaRPr>
          </a:p>
          <a:p>
            <a:pPr marL="3862388" marR="0" lvl="0" indent="0" algn="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Aharoni" pitchFamily="2" charset="-79"/>
              <a:ea typeface="+mn-ea"/>
              <a:cs typeface="Aharoni" pitchFamily="2" charset="-79"/>
            </a:endParaRPr>
          </a:p>
          <a:p>
            <a:pPr marL="3862388" marR="0" lvl="0" indent="0" algn="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srgbClr val="FF0000"/>
              </a:solidFill>
              <a:effectLst/>
              <a:uLnTx/>
              <a:uFillTx/>
              <a:latin typeface="Aharoni" pitchFamily="2" charset="-79"/>
              <a:ea typeface="+mn-ea"/>
              <a:cs typeface="Aharoni" pitchFamily="2" charset="-79"/>
            </a:endParaRPr>
          </a:p>
          <a:p>
            <a:pPr marL="3862388" marR="0" lvl="0" indent="0" algn="r"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srgbClr val="FF0000"/>
              </a:solidFill>
              <a:effectLst/>
              <a:uLnTx/>
              <a:uFillTx/>
              <a:latin typeface="Aharoni" pitchFamily="2" charset="-79"/>
              <a:ea typeface="+mn-ea"/>
              <a:cs typeface="Aharoni" pitchFamily="2" charset="-79"/>
            </a:endParaRPr>
          </a:p>
          <a:p>
            <a:pPr marL="3862388" marR="0" lvl="0" indent="0" algn="r"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srgbClr val="FF0000"/>
              </a:solidFill>
              <a:effectLst/>
              <a:uLnTx/>
              <a:uFillTx/>
              <a:latin typeface="Aharoni" pitchFamily="2" charset="-79"/>
              <a:ea typeface="+mn-ea"/>
              <a:cs typeface="Aharoni" pitchFamily="2" charset="-79"/>
            </a:endParaRPr>
          </a:p>
          <a:p>
            <a:pPr marL="3862388" marR="0" lvl="0" indent="0" algn="r"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srgbClr val="FF0000"/>
              </a:solidFill>
              <a:effectLst/>
              <a:uLnTx/>
              <a:uFillTx/>
              <a:latin typeface="Aharoni" pitchFamily="2" charset="-79"/>
              <a:ea typeface="+mn-ea"/>
              <a:cs typeface="Aharoni" pitchFamily="2" charset="-79"/>
            </a:endParaRPr>
          </a:p>
          <a:p>
            <a:pPr marL="3862388" marR="0" lvl="0" indent="0" algn="r"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srgbClr val="FF0000"/>
              </a:solidFill>
              <a:effectLst/>
              <a:uLnTx/>
              <a:uFillTx/>
              <a:latin typeface="Aharoni" pitchFamily="2" charset="-79"/>
              <a:ea typeface="+mn-ea"/>
              <a:cs typeface="Aharoni" pitchFamily="2" charset="-79"/>
            </a:endParaRPr>
          </a:p>
          <a:p>
            <a:pPr marL="3862388" marR="0" lvl="0" indent="0" algn="r"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srgbClr val="FF0000"/>
              </a:solidFill>
              <a:effectLst/>
              <a:uLnTx/>
              <a:uFillTx/>
              <a:latin typeface="Aharoni" pitchFamily="2" charset="-79"/>
              <a:ea typeface="+mn-ea"/>
              <a:cs typeface="Aharoni" pitchFamily="2" charset="-79"/>
            </a:endParaRPr>
          </a:p>
          <a:p>
            <a:pPr marL="3862388" marR="0" lvl="0" indent="0" algn="r"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srgbClr val="FF0000"/>
              </a:solidFill>
              <a:effectLst/>
              <a:uLnTx/>
              <a:uFillTx/>
              <a:latin typeface="Aharoni" pitchFamily="2" charset="-79"/>
              <a:ea typeface="+mn-ea"/>
              <a:cs typeface="Aharoni" pitchFamily="2" charset="-79"/>
            </a:endParaRPr>
          </a:p>
          <a:p>
            <a:pPr marL="3862388" marR="0" lvl="0" indent="0" algn="r"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srgbClr val="FF0000"/>
              </a:solidFill>
              <a:effectLst/>
              <a:uLnTx/>
              <a:uFillTx/>
              <a:latin typeface="Aharoni" pitchFamily="2" charset="-79"/>
              <a:ea typeface="+mn-ea"/>
              <a:cs typeface="Aharoni" pitchFamily="2" charset="-79"/>
            </a:endParaRPr>
          </a:p>
          <a:p>
            <a:pPr algn="ctr"/>
            <a:r>
              <a:rPr lang="it-IT" sz="3200" b="0" i="1" dirty="0">
                <a:solidFill>
                  <a:srgbClr val="171717"/>
                </a:solidFill>
                <a:effectLst/>
                <a:latin typeface="Aharoni" panose="02010803020104030203" pitchFamily="2" charset="-79"/>
                <a:cs typeface="Aharoni" panose="02010803020104030203" pitchFamily="2" charset="-79"/>
              </a:rPr>
              <a:t>Dicastero per i laici, la famiglia e la vita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b="1" i="0" u="none" strike="noStrike" kern="1200" cap="none" spc="0" normalizeH="0" baseline="0" noProof="0" dirty="0">
                <a:ln>
                  <a:noFill/>
                </a:ln>
                <a:solidFill>
                  <a:srgbClr val="FF0000"/>
                </a:solidFill>
                <a:effectLst/>
                <a:uLnTx/>
                <a:uFillTx/>
                <a:latin typeface="Aharoni" pitchFamily="2" charset="-79"/>
                <a:ea typeface="+mn-ea"/>
                <a:cs typeface="Aharoni" pitchFamily="2" charset="-79"/>
              </a:rPr>
              <a:t>GIUGNO</a:t>
            </a:r>
            <a:r>
              <a:rPr kumimoji="0" lang="it-IT" sz="3200" b="1" i="0" u="none" strike="noStrike" kern="1200" cap="none" spc="0" normalizeH="0" baseline="0" noProof="0" dirty="0">
                <a:ln>
                  <a:noFill/>
                </a:ln>
                <a:solidFill>
                  <a:srgbClr val="FF0000"/>
                </a:solidFill>
                <a:effectLst/>
                <a:uLnTx/>
                <a:uFillTx/>
                <a:latin typeface="Aharoni" pitchFamily="2" charset="-79"/>
                <a:ea typeface="+mn-ea"/>
                <a:cs typeface="Aharoni" pitchFamily="2" charset="-79"/>
              </a:rPr>
              <a:t> </a:t>
            </a:r>
            <a:r>
              <a:rPr kumimoji="0" lang="it-IT" sz="2800" b="1" i="0" u="none" strike="noStrike" kern="1200" cap="none" spc="0" normalizeH="0" baseline="0" noProof="0" dirty="0">
                <a:ln>
                  <a:noFill/>
                </a:ln>
                <a:solidFill>
                  <a:srgbClr val="FF0000"/>
                </a:solidFill>
                <a:effectLst/>
                <a:uLnTx/>
                <a:uFillTx/>
                <a:latin typeface="Aharoni" pitchFamily="2" charset="-79"/>
                <a:ea typeface="+mn-ea"/>
                <a:cs typeface="Aharoni" pitchFamily="2" charset="-79"/>
              </a:rPr>
              <a:t>2022</a:t>
            </a:r>
          </a:p>
        </p:txBody>
      </p:sp>
      <p:pic>
        <p:nvPicPr>
          <p:cNvPr id="1026" name="Picture 2" descr="Gli adolescenti credono ancora nell'amore: quale amore però? - AdoleScienza  Magazine">
            <a:extLst>
              <a:ext uri="{FF2B5EF4-FFF2-40B4-BE49-F238E27FC236}">
                <a16:creationId xmlns="" xmlns:a16="http://schemas.microsoft.com/office/drawing/2014/main" id="{1FF4C534-7247-7FCC-22A2-4C157AC2D800}"/>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07146" y="1852430"/>
            <a:ext cx="4729708" cy="315313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821055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88145"/>
            <a:ext cx="8208912" cy="415498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2400" b="1" i="0" dirty="0">
              <a:solidFill>
                <a:srgbClr val="0000FF"/>
              </a:solidFill>
              <a:effectLst/>
              <a:latin typeface="Lora"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400" b="1" dirty="0"/>
              <a:t>3. </a:t>
            </a:r>
            <a:r>
              <a:rPr lang="it-IT" sz="2400" dirty="0"/>
              <a:t>La </a:t>
            </a:r>
            <a:r>
              <a:rPr lang="it-IT" sz="2400" b="1" dirty="0"/>
              <a:t>situazione attuale </a:t>
            </a:r>
            <a:r>
              <a:rPr lang="it-IT" sz="2400" dirty="0"/>
              <a:t>richiede un rinnovato impegno pastorale per rinforzare la preparazione al sacramento del matrimonio nelle diocesi/eparchie e nelle parrocchie di tutti i continenti. Il numero sempre più ridotto di persone che in generale si sposano, ma anche e soprattutto la breve durata dei matrimoni anche sacramentali, così come il problema della </a:t>
            </a:r>
            <a:r>
              <a:rPr lang="it-IT" sz="2400" b="1" dirty="0"/>
              <a:t>validità dei matrimoni celebrati</a:t>
            </a:r>
            <a:r>
              <a:rPr lang="it-IT" sz="2400" dirty="0"/>
              <a:t>, costituiscono una sfida urgente, che mette in gioco la realizzazione e la felicità di tanti fedeli laici nel mondo</a:t>
            </a:r>
            <a:r>
              <a:rPr lang="it-IT" sz="2200" b="0" i="0" dirty="0">
                <a:solidFill>
                  <a:srgbClr val="333333"/>
                </a:solidFill>
                <a:effectLst/>
                <a:latin typeface="Lato" panose="020F0502020204030203" pitchFamily="34" charset="0"/>
              </a:rPr>
              <a:t>.</a:t>
            </a:r>
            <a:endParaRPr lang="it-IT" sz="2200" b="1" i="0" dirty="0">
              <a:solidFill>
                <a:srgbClr val="0000FF"/>
              </a:solidFill>
              <a:effectLst/>
              <a:latin typeface="Lora" pitchFamily="2" charset="0"/>
            </a:endParaRPr>
          </a:p>
        </p:txBody>
      </p:sp>
      <p:pic>
        <p:nvPicPr>
          <p:cNvPr id="9" name="Picture 2" descr="Gli adolescenti credono ancora nell'amore: quale amore però? - AdoleScienza  Magazine">
            <a:extLst>
              <a:ext uri="{FF2B5EF4-FFF2-40B4-BE49-F238E27FC236}">
                <a16:creationId xmlns="" xmlns:a16="http://schemas.microsoft.com/office/drawing/2014/main" id="{1641E955-0C66-4394-877D-4AF720893507}"/>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04664"/>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178547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88145"/>
            <a:ext cx="8208912" cy="489364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2400" b="1" i="0" dirty="0">
              <a:solidFill>
                <a:srgbClr val="0000FF"/>
              </a:solidFill>
              <a:effectLst/>
              <a:latin typeface="Lora"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400" b="1" dirty="0"/>
              <a:t>Par 4 Nota 2 </a:t>
            </a:r>
            <a:r>
              <a:rPr lang="it-IT" sz="2400" dirty="0"/>
              <a:t>« </a:t>
            </a:r>
            <a:r>
              <a:rPr lang="it-IT" sz="2400" i="1" dirty="0"/>
              <a:t>Desidero raccomandare l’impegno di un catecumenato matrimoniale, inteso come itinerario indispensabile dei giovani e delle coppie, destinato a far rivivere la loro coscienza cristiana, sostenuta dalla grazia dei due sacramenti, Battesimo e matrimonio. Come ho ribadito altre volte, il catecumenato è per sé unico, in quanto battesimale, cioè radicato nel Battesimo, e al tempo stesso nella vita necessita del carattere permanente, essendo permanente la grazia del sacramento matrimoniale </a:t>
            </a:r>
            <a:r>
              <a:rPr lang="it-IT" sz="2400" dirty="0"/>
              <a:t>» (</a:t>
            </a:r>
            <a:r>
              <a:rPr lang="it-IT" sz="2000" dirty="0"/>
              <a:t>Francesco, Discorso in occasione dell’Inaugurazione dell’Anno Giudiziario del Tribunale della Rota Romana, 29 gennaio 2018</a:t>
            </a:r>
            <a:r>
              <a:rPr lang="it-IT" sz="2400" dirty="0"/>
              <a:t>)</a:t>
            </a:r>
            <a:endParaRPr lang="it-IT" sz="2400" b="1" i="0" dirty="0">
              <a:solidFill>
                <a:srgbClr val="0000FF"/>
              </a:solidFill>
              <a:effectLst/>
              <a:latin typeface="Lora" pitchFamily="2" charset="0"/>
            </a:endParaRPr>
          </a:p>
        </p:txBody>
      </p:sp>
      <p:pic>
        <p:nvPicPr>
          <p:cNvPr id="9" name="Picture 2" descr="Gli adolescenti credono ancora nell'amore: quale amore però? - AdoleScienza  Magazine">
            <a:extLst>
              <a:ext uri="{FF2B5EF4-FFF2-40B4-BE49-F238E27FC236}">
                <a16:creationId xmlns="" xmlns:a16="http://schemas.microsoft.com/office/drawing/2014/main" id="{1641E955-0C66-4394-877D-4AF720893507}"/>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04664"/>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47074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88144"/>
            <a:ext cx="8208912" cy="415498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2400" b="1" i="0" dirty="0">
              <a:solidFill>
                <a:srgbClr val="0000FF"/>
              </a:solidFill>
              <a:effectLst/>
              <a:latin typeface="Lora"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400" b="1" dirty="0"/>
              <a:t>5. </a:t>
            </a:r>
            <a:r>
              <a:rPr lang="it-IT" sz="2400" dirty="0"/>
              <a:t>Il catecumenato matrimoniale, nello specifico, non intende essere una mera catechesi, né trasmettere una dottrina. Esso mira a </a:t>
            </a:r>
            <a:r>
              <a:rPr lang="it-IT" sz="2400" b="1" dirty="0"/>
              <a:t>far risuonare tra i coniugi il mistero della grazia sacramentale</a:t>
            </a:r>
            <a:r>
              <a:rPr lang="it-IT" sz="2400" dirty="0"/>
              <a:t>, che appartiene loro in virtù del sacramento: far vivere </a:t>
            </a:r>
            <a:r>
              <a:rPr lang="it-IT" sz="2400" b="1" dirty="0"/>
              <a:t>la presenza di Cristo </a:t>
            </a:r>
            <a:r>
              <a:rPr lang="it-IT" sz="2400" dirty="0"/>
              <a:t>con loro e tra loro. Per questo è necessario, nei confronti di coloro che intendono sposarsi, </a:t>
            </a:r>
            <a:r>
              <a:rPr lang="it-IT" sz="2400" b="1" dirty="0"/>
              <a:t>superare lo stile di sola formazione intellettuale</a:t>
            </a:r>
            <a:r>
              <a:rPr lang="it-IT" sz="2400" dirty="0"/>
              <a:t>, teorica e generale (alfabetizzazione religiosa). È necessario percorrere con loro la strada che li conduca ad avere un incontro con Cristo.</a:t>
            </a:r>
            <a:endParaRPr lang="it-IT" sz="2400" b="1" i="0" dirty="0">
              <a:solidFill>
                <a:srgbClr val="0000FF"/>
              </a:solidFill>
              <a:effectLst/>
              <a:latin typeface="Lora" pitchFamily="2" charset="0"/>
            </a:endParaRPr>
          </a:p>
        </p:txBody>
      </p:sp>
      <p:pic>
        <p:nvPicPr>
          <p:cNvPr id="9" name="Picture 2" descr="Gli adolescenti credono ancora nell'amore: quale amore però? - AdoleScienza  Magazine">
            <a:extLst>
              <a:ext uri="{FF2B5EF4-FFF2-40B4-BE49-F238E27FC236}">
                <a16:creationId xmlns="" xmlns:a16="http://schemas.microsoft.com/office/drawing/2014/main" id="{1641E955-0C66-4394-877D-4AF720893507}"/>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04664"/>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844871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88145"/>
            <a:ext cx="8208912" cy="495520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600" b="1" i="0" dirty="0">
              <a:solidFill>
                <a:srgbClr val="0000FF"/>
              </a:solidFill>
              <a:effectLst/>
              <a:latin typeface="Lora"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300" b="1" dirty="0"/>
              <a:t>6. A chi spetta questo compito</a:t>
            </a:r>
            <a:r>
              <a:rPr lang="it-IT" sz="2300" dirty="0"/>
              <a:t>. L’elaborazione di un itinerario di preparazione al matrimonio di tipo catecumenale e l’accompagnamento concreto delle coppie lungo questo percorso sono un compito che spetta a tutta la </a:t>
            </a:r>
            <a:r>
              <a:rPr lang="it-IT" sz="2300" b="1" dirty="0"/>
              <a:t>comunità</a:t>
            </a:r>
            <a:r>
              <a:rPr lang="it-IT" sz="2300" dirty="0"/>
              <a:t> ecclesiale, in un cammino condiviso tra sacerdoti, sposi cristiani, religiosi e operatori pastorali, che debbono collaborare fra loro e in accordo col proprio vescovo.</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it-IT" sz="120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300" b="1" dirty="0"/>
              <a:t>Nota 8</a:t>
            </a:r>
            <a:r>
              <a:rPr lang="it-IT" sz="2300" dirty="0"/>
              <a:t>: «</a:t>
            </a:r>
            <a:r>
              <a:rPr lang="it-IT" sz="2300" i="1" dirty="0"/>
              <a:t>i fidanzati non vedano lo sposarsi come il termine del cammino, ma che assumano il matrimonio come una vocazione che li lancia in avanti, con la ferma e realistica decisione di attraversare insieme tutte le prove e i momenti difficili</a:t>
            </a:r>
            <a:r>
              <a:rPr lang="it-IT" sz="2300" dirty="0"/>
              <a:t>» (Amoris </a:t>
            </a:r>
            <a:r>
              <a:rPr lang="it-IT" sz="2300" dirty="0" err="1"/>
              <a:t>laetitia</a:t>
            </a:r>
            <a:r>
              <a:rPr lang="it-IT" sz="2300" dirty="0"/>
              <a:t>, 211).</a:t>
            </a:r>
            <a:endParaRPr lang="it-IT" sz="2300" b="1" i="0" dirty="0">
              <a:solidFill>
                <a:srgbClr val="0000FF"/>
              </a:solidFill>
              <a:effectLst/>
              <a:latin typeface="Lora" pitchFamily="2" charset="0"/>
            </a:endParaRPr>
          </a:p>
        </p:txBody>
      </p:sp>
      <p:pic>
        <p:nvPicPr>
          <p:cNvPr id="9" name="Picture 2" descr="Gli adolescenti credono ancora nell'amore: quale amore però? - AdoleScienza  Magazine">
            <a:extLst>
              <a:ext uri="{FF2B5EF4-FFF2-40B4-BE49-F238E27FC236}">
                <a16:creationId xmlns="" xmlns:a16="http://schemas.microsoft.com/office/drawing/2014/main" id="{1641E955-0C66-4394-877D-4AF720893507}"/>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04664"/>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648791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88145"/>
            <a:ext cx="8208912" cy="298543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2000" b="1" i="0" dirty="0">
              <a:solidFill>
                <a:srgbClr val="0000FF"/>
              </a:solidFill>
              <a:effectLst/>
              <a:latin typeface="Lora"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400" b="1" dirty="0"/>
              <a:t>10</a:t>
            </a:r>
            <a:r>
              <a:rPr lang="it-IT" sz="2400" dirty="0"/>
              <a:t>. Accanto ai sacerdoti e ai religiosi, un ruolo primario deve essere svolto dalle </a:t>
            </a:r>
            <a:r>
              <a:rPr lang="it-IT" sz="2400" b="1" dirty="0"/>
              <a:t>coppie di sposi</a:t>
            </a:r>
            <a:r>
              <a:rPr lang="it-IT" sz="2400" dirty="0"/>
              <a:t>. La preparazione delle coppie al matrimonio è una vera e propria opera di evangelizzazione e i fedeli laici, in particolare gli sposi, </a:t>
            </a:r>
            <a:r>
              <a:rPr lang="it-IT" sz="2400" b="1" dirty="0"/>
              <a:t>sono chiamati, al pari </a:t>
            </a:r>
            <a:r>
              <a:rPr lang="it-IT" sz="2400" dirty="0"/>
              <a:t>dei religiosi e dei ministri ordinati, a partecipare alla missione evangelizzatrice della Chiesa: sono un soggetto pastorale.</a:t>
            </a:r>
            <a:endParaRPr lang="it-IT" sz="2400" b="1" i="0" dirty="0">
              <a:solidFill>
                <a:srgbClr val="0000FF"/>
              </a:solidFill>
              <a:effectLst/>
              <a:latin typeface="Lora" pitchFamily="2" charset="0"/>
            </a:endParaRPr>
          </a:p>
        </p:txBody>
      </p:sp>
      <p:pic>
        <p:nvPicPr>
          <p:cNvPr id="9" name="Picture 2" descr="Gli adolescenti credono ancora nell'amore: quale amore però? - AdoleScienza  Magazine">
            <a:extLst>
              <a:ext uri="{FF2B5EF4-FFF2-40B4-BE49-F238E27FC236}">
                <a16:creationId xmlns="" xmlns:a16="http://schemas.microsoft.com/office/drawing/2014/main" id="{1641E955-0C66-4394-877D-4AF720893507}"/>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04664"/>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7406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484784"/>
            <a:ext cx="8208912" cy="512448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000" b="1" i="0" dirty="0">
              <a:solidFill>
                <a:srgbClr val="0000FF"/>
              </a:solidFill>
              <a:effectLst/>
              <a:latin typeface="Lora"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300" b="1" dirty="0"/>
              <a:t>Par 10 nota 15: </a:t>
            </a:r>
            <a:r>
              <a:rPr lang="it-IT" sz="2300" dirty="0"/>
              <a:t>«</a:t>
            </a:r>
            <a:r>
              <a:rPr lang="it-IT" sz="2300" i="1" dirty="0"/>
              <a:t>Oggi più che mai, questa preparazione si presenta come una vera e propria </a:t>
            </a:r>
            <a:r>
              <a:rPr lang="it-IT" sz="2300" b="1" i="1" dirty="0"/>
              <a:t>occasione di evangelizzazione degli adulti </a:t>
            </a:r>
            <a:r>
              <a:rPr lang="it-IT" sz="2300" i="1" dirty="0"/>
              <a:t>e, spesso, dei cosiddetti lontani</a:t>
            </a:r>
            <a:r>
              <a:rPr lang="it-IT" sz="2300" dirty="0"/>
              <a:t>» (Francesco, Discorso in occasione dell’Inaugurazione dell’Anno Giudiziario del Tribunale della Rota Romana, 21 gennaio 2017).</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it-IT" sz="1000" b="1" i="0" dirty="0">
              <a:solidFill>
                <a:srgbClr val="0000FF"/>
              </a:solidFill>
              <a:effectLst/>
              <a:latin typeface="Lora"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300" b="1" dirty="0"/>
              <a:t>Par 10 nota 16: </a:t>
            </a:r>
            <a:r>
              <a:rPr lang="it-IT" sz="2300" dirty="0"/>
              <a:t>«Le sante coppie cristiane […] sono opera dello Spirito Santo, che è il protagonista della missione, sempre, e </a:t>
            </a:r>
            <a:r>
              <a:rPr lang="it-IT" sz="2300" b="1" dirty="0"/>
              <a:t>sono già presenti nelle nostre comunità </a:t>
            </a:r>
            <a:r>
              <a:rPr lang="it-IT" sz="2300" dirty="0"/>
              <a:t>territoriali. […] Pensiamo al lavoro pastorale nel catecumenato prematrimoniale e post-matrimoniale: sono queste coppie che devono farlo e andare avanti» </a:t>
            </a:r>
            <a:r>
              <a:rPr lang="it-IT" sz="2400" dirty="0"/>
              <a:t>(</a:t>
            </a:r>
            <a:r>
              <a:rPr lang="it-IT" sz="2000" dirty="0"/>
              <a:t>Francesco, Discorso al Tribunale della Rota Romana per l’inaugurazione dell’anno giudiziario, 25 gennaio 2020</a:t>
            </a:r>
            <a:r>
              <a:rPr lang="it-IT" sz="2400" dirty="0"/>
              <a:t>). </a:t>
            </a:r>
            <a:endParaRPr lang="it-IT" sz="2400" b="1" i="0" dirty="0">
              <a:solidFill>
                <a:srgbClr val="0000FF"/>
              </a:solidFill>
              <a:effectLst/>
              <a:latin typeface="Lora" pitchFamily="2" charset="0"/>
            </a:endParaRPr>
          </a:p>
        </p:txBody>
      </p:sp>
      <p:pic>
        <p:nvPicPr>
          <p:cNvPr id="9" name="Picture 2" descr="Gli adolescenti credono ancora nell'amore: quale amore però? - AdoleScienza  Magazine">
            <a:extLst>
              <a:ext uri="{FF2B5EF4-FFF2-40B4-BE49-F238E27FC236}">
                <a16:creationId xmlns="" xmlns:a16="http://schemas.microsoft.com/office/drawing/2014/main" id="{1641E955-0C66-4394-877D-4AF720893507}"/>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04664"/>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192277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484784"/>
            <a:ext cx="8208912" cy="501675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600" b="1" i="0" dirty="0">
              <a:solidFill>
                <a:srgbClr val="0000FF"/>
              </a:solidFill>
              <a:effectLst/>
              <a:latin typeface="Lora" pitchFamily="2" charset="0"/>
            </a:endParaRPr>
          </a:p>
          <a:p>
            <a:pPr algn="just">
              <a:defRPr/>
            </a:pPr>
            <a:r>
              <a:rPr lang="it-IT" sz="2400" b="1" dirty="0"/>
              <a:t>11</a:t>
            </a:r>
            <a:r>
              <a:rPr lang="it-IT" sz="2400" dirty="0"/>
              <a:t>. Dunque, il rinnovamento pastorale auspicato da Papa Francesco fin dall’inizio del suo pontificato deve riguardare anche la pastorale della vita coniugale. In questo ambito, la strada del rinnovamento può essere indicata a partire da </a:t>
            </a:r>
            <a:r>
              <a:rPr lang="it-IT" sz="2400" b="1" dirty="0"/>
              <a:t>tre “note” specifiche</a:t>
            </a:r>
            <a:r>
              <a:rPr lang="it-IT" sz="2400" dirty="0"/>
              <a:t>: </a:t>
            </a:r>
            <a:r>
              <a:rPr lang="it-IT" sz="2400" u="sng" dirty="0"/>
              <a:t>trasversalità</a:t>
            </a:r>
            <a:r>
              <a:rPr lang="it-IT" sz="2400" dirty="0"/>
              <a:t>, </a:t>
            </a:r>
            <a:r>
              <a:rPr lang="it-IT" sz="2400" u="sng" dirty="0"/>
              <a:t>sinodalità</a:t>
            </a:r>
            <a:r>
              <a:rPr lang="it-IT" sz="2400" dirty="0"/>
              <a:t> e </a:t>
            </a:r>
            <a:r>
              <a:rPr lang="it-IT" sz="2400" u="sng" dirty="0"/>
              <a:t>continuità</a:t>
            </a:r>
            <a:r>
              <a:rPr lang="it-IT" sz="2400" dirty="0"/>
              <a:t>.</a:t>
            </a:r>
            <a:endParaRPr lang="it-IT" sz="2400" b="1" dirty="0">
              <a:solidFill>
                <a:srgbClr val="0000FF"/>
              </a:solidFill>
              <a:latin typeface="Lora"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it-IT" sz="160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400" b="1" dirty="0"/>
              <a:t>Nota 17: </a:t>
            </a:r>
            <a:r>
              <a:rPr lang="it-IT" sz="2400" dirty="0"/>
              <a:t>«</a:t>
            </a:r>
            <a:r>
              <a:rPr lang="it-IT" sz="2200" i="1" dirty="0"/>
              <a:t>La pastorale in chiave missionaria esige di abbandonare il comodo criterio pastorale del “si è fatto sempre così”. Invito tutti ad essere audaci e creativi in questo compito di ripensare gli obiettivi, le strutture, lo stile e i metodi evangelizzatori delle proprie comunità. Una individuazione dei fini senza un’adeguata ricerca comunitaria dei mezzi per raggiungerli è condannata a tradursi in mera fantasia</a:t>
            </a:r>
            <a:r>
              <a:rPr lang="it-IT" sz="2000" dirty="0"/>
              <a:t>» (EG 33)</a:t>
            </a:r>
          </a:p>
        </p:txBody>
      </p:sp>
      <p:pic>
        <p:nvPicPr>
          <p:cNvPr id="9" name="Picture 2" descr="Gli adolescenti credono ancora nell'amore: quale amore però? - AdoleScienza  Magazine">
            <a:extLst>
              <a:ext uri="{FF2B5EF4-FFF2-40B4-BE49-F238E27FC236}">
                <a16:creationId xmlns="" xmlns:a16="http://schemas.microsoft.com/office/drawing/2014/main" id="{1641E955-0C66-4394-877D-4AF720893507}"/>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04664"/>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019696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484784"/>
            <a:ext cx="8208912" cy="507831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000" b="1" i="0" dirty="0">
              <a:solidFill>
                <a:srgbClr val="0000FF"/>
              </a:solidFill>
              <a:effectLst/>
              <a:latin typeface="Lora" pitchFamily="2" charset="0"/>
            </a:endParaRPr>
          </a:p>
          <a:p>
            <a:pPr algn="just">
              <a:defRPr/>
            </a:pPr>
            <a:r>
              <a:rPr lang="it-IT" sz="2000" b="1" dirty="0"/>
              <a:t>12. </a:t>
            </a:r>
            <a:r>
              <a:rPr lang="it-IT" sz="2000" dirty="0"/>
              <a:t>“</a:t>
            </a:r>
            <a:r>
              <a:rPr lang="it-IT" sz="2000" u="sng" dirty="0"/>
              <a:t>Trasversalità</a:t>
            </a:r>
            <a:r>
              <a:rPr lang="it-IT" sz="2000" dirty="0"/>
              <a:t>” vuol dire che la pastorale della vita coniugale non viene confinata all’ambito ristretto degli “incontri per fidanzati”, ma “attraversa” molti altri ambiti pastorali e viene in essi sempre tenuta presente. In questo modo si evita una certa divisione della pastorale in “compartimenti stagni”, che ne diminuisce l’efficacia.</a:t>
            </a:r>
          </a:p>
          <a:p>
            <a:pPr algn="just">
              <a:defRPr/>
            </a:pPr>
            <a:endParaRPr lang="it-IT" sz="1000" dirty="0"/>
          </a:p>
          <a:p>
            <a:pPr algn="just">
              <a:defRPr/>
            </a:pPr>
            <a:r>
              <a:rPr lang="it-IT" sz="2000" b="1" dirty="0"/>
              <a:t>13. </a:t>
            </a:r>
            <a:r>
              <a:rPr lang="it-IT" sz="2000" dirty="0"/>
              <a:t>“</a:t>
            </a:r>
            <a:r>
              <a:rPr lang="it-IT" sz="2000" u="sng" dirty="0"/>
              <a:t>Sinodalità</a:t>
            </a:r>
            <a:r>
              <a:rPr lang="it-IT" sz="2000" dirty="0"/>
              <a:t>” definisce lo specifico modus vivendi et operandi della Chiesa. … In questo stile sinodale va vissuta anche la pastorale della vita coniugale, che deve essere “assunta” </a:t>
            </a:r>
            <a:r>
              <a:rPr lang="it-IT" sz="2000" dirty="0" err="1"/>
              <a:t>corresponsabilmente</a:t>
            </a:r>
            <a:r>
              <a:rPr lang="it-IT" sz="2000" dirty="0"/>
              <a:t> da tutti nella Chiesa, deve abbracciare tutti gli ambiti pastorali e deve andare di pari passo con il cammino comune della Chiesa.</a:t>
            </a:r>
          </a:p>
          <a:p>
            <a:pPr algn="just">
              <a:defRPr/>
            </a:pPr>
            <a:endParaRPr lang="it-IT" sz="1000" dirty="0"/>
          </a:p>
          <a:p>
            <a:pPr algn="just">
              <a:defRPr/>
            </a:pPr>
            <a:r>
              <a:rPr lang="it-IT" sz="2000" b="1" dirty="0"/>
              <a:t>14. </a:t>
            </a:r>
            <a:r>
              <a:rPr lang="it-IT" sz="2000" dirty="0"/>
              <a:t>“</a:t>
            </a:r>
            <a:r>
              <a:rPr lang="it-IT" sz="2000" u="sng" dirty="0"/>
              <a:t>Continuità</a:t>
            </a:r>
            <a:r>
              <a:rPr lang="it-IT" sz="2000" dirty="0"/>
              <a:t>” si riferisce al carattere non “episodico” ma “prolungato nel tempo” – si potrebbe dire anche “permanente” – della pastorale della vita coniugale. </a:t>
            </a:r>
          </a:p>
        </p:txBody>
      </p:sp>
      <p:pic>
        <p:nvPicPr>
          <p:cNvPr id="9" name="Picture 2" descr="Gli adolescenti credono ancora nell'amore: quale amore però? - AdoleScienza  Magazine">
            <a:extLst>
              <a:ext uri="{FF2B5EF4-FFF2-40B4-BE49-F238E27FC236}">
                <a16:creationId xmlns="" xmlns:a16="http://schemas.microsoft.com/office/drawing/2014/main" id="{1641E955-0C66-4394-877D-4AF720893507}"/>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04664"/>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117209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412776"/>
            <a:ext cx="8208912" cy="510909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000" b="1" i="0" dirty="0">
              <a:solidFill>
                <a:srgbClr val="0000FF"/>
              </a:solidFill>
              <a:effectLst/>
              <a:latin typeface="Lora"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400" b="1" dirty="0"/>
              <a:t>16. </a:t>
            </a:r>
            <a:r>
              <a:rPr lang="it-IT" sz="2400" dirty="0"/>
              <a:t>Nell’elaborare questo progetto, alcuni requisiti andranno tenuti presenti: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it-IT" dirty="0"/>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it-IT" sz="2200" i="1" dirty="0"/>
              <a:t>che duri per un tempo sufficientemente lungo da consentire alle coppie una reale riflessione e maturazione; </a:t>
            </a: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it-IT" sz="2200" i="1" dirty="0"/>
              <a:t>che, pur partendo dall’esperienza concreta dell’amore umano, siano messe al centro della preparazione al matrimonio la fede e l’incontro con Cristo; </a:t>
            </a: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it-IT" sz="2200" i="1" dirty="0"/>
              <a:t>che sia articolato in tappe, segnate – ove possibile e opportuno – da riti di passaggio da celebrare all’interno della comunità; </a:t>
            </a: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it-IT" sz="2200" i="1" dirty="0"/>
              <a:t>che comprenda tutti questi elementi (senza escluderne alcuno): formazione, riflessione, confronto, dialogo, liturgia, comunità, preghiera, festa.</a:t>
            </a:r>
            <a:endParaRPr lang="it-IT" sz="2200" b="1" i="1" dirty="0">
              <a:solidFill>
                <a:srgbClr val="0000FF"/>
              </a:solidFill>
              <a:effectLst/>
              <a:latin typeface="Lora" pitchFamily="2" charset="0"/>
            </a:endParaRPr>
          </a:p>
        </p:txBody>
      </p:sp>
      <p:pic>
        <p:nvPicPr>
          <p:cNvPr id="9" name="Picture 2" descr="Gli adolescenti credono ancora nell'amore: quale amore però? - AdoleScienza  Magazine">
            <a:extLst>
              <a:ext uri="{FF2B5EF4-FFF2-40B4-BE49-F238E27FC236}">
                <a16:creationId xmlns="" xmlns:a16="http://schemas.microsoft.com/office/drawing/2014/main" id="{1641E955-0C66-4394-877D-4AF720893507}"/>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04664"/>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698758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88600" y="1538693"/>
            <a:ext cx="8208912" cy="37240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2000" b="1" i="0" dirty="0">
              <a:solidFill>
                <a:srgbClr val="0000FF"/>
              </a:solidFill>
              <a:effectLst/>
              <a:latin typeface="Lora"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400" b="1" dirty="0"/>
              <a:t>20. </a:t>
            </a:r>
            <a:r>
              <a:rPr lang="it-IT" sz="2400" dirty="0"/>
              <a:t>È necessario che </a:t>
            </a:r>
            <a:r>
              <a:rPr lang="it-IT" sz="2400" b="1" dirty="0"/>
              <a:t>tutti</a:t>
            </a:r>
            <a:r>
              <a:rPr lang="it-IT" sz="2400" dirty="0"/>
              <a:t> coloro che accompagnano – coppie, presbiteri e, in generale, operatori pastorali – siano in possesso di una </a:t>
            </a:r>
            <a:r>
              <a:rPr lang="it-IT" sz="2400" b="1" dirty="0"/>
              <a:t>formazione</a:t>
            </a:r>
            <a:r>
              <a:rPr lang="it-IT" sz="2400" dirty="0"/>
              <a:t> e di uno stile di accompagnamento adatti al percorso catecumenale.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it-IT" sz="240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400" dirty="0"/>
              <a:t>Come già accennato, non si tratta tanto di trasmettere nozioni o far acquisire competenze, quanto piuttosto di guidare, aiutare ed essere vicini alle coppie in un cammino da percorrere insieme. </a:t>
            </a:r>
            <a:endParaRPr lang="it-IT" sz="2400" b="1" i="1" dirty="0">
              <a:solidFill>
                <a:srgbClr val="0000FF"/>
              </a:solidFill>
              <a:effectLst/>
              <a:latin typeface="Lora" pitchFamily="2" charset="0"/>
            </a:endParaRPr>
          </a:p>
        </p:txBody>
      </p:sp>
      <p:pic>
        <p:nvPicPr>
          <p:cNvPr id="9" name="Picture 2" descr="Gli adolescenti credono ancora nell'amore: quale amore però? - AdoleScienza  Magazine">
            <a:extLst>
              <a:ext uri="{FF2B5EF4-FFF2-40B4-BE49-F238E27FC236}">
                <a16:creationId xmlns="" xmlns:a16="http://schemas.microsoft.com/office/drawing/2014/main" id="{1641E955-0C66-4394-877D-4AF720893507}"/>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04664"/>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657776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744972"/>
            <a:ext cx="8208912" cy="497059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PAPA FRANCESCO</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it-IT" sz="2000" b="0" i="0" dirty="0">
              <a:solidFill>
                <a:srgbClr val="333333"/>
              </a:solidFill>
              <a:effectLst/>
              <a:latin typeface="Lora"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100" b="0" i="0" dirty="0">
                <a:solidFill>
                  <a:srgbClr val="333333"/>
                </a:solidFill>
                <a:effectLst/>
              </a:rPr>
              <a:t>Uno dei frutti di questo Anno speciale sono gli “</a:t>
            </a:r>
            <a:r>
              <a:rPr lang="it-IT" sz="2100" b="1" i="0" dirty="0">
                <a:solidFill>
                  <a:srgbClr val="333333"/>
                </a:solidFill>
                <a:effectLst/>
              </a:rPr>
              <a:t>Itinerari catecumenali per la vita matrimoniale</a:t>
            </a:r>
            <a:r>
              <a:rPr lang="it-IT" sz="2100" b="0" i="0" dirty="0">
                <a:solidFill>
                  <a:srgbClr val="333333"/>
                </a:solidFill>
                <a:effectLst/>
              </a:rPr>
              <a:t>”, che ora ho il piacere di affidare ai pastori, ai coniugi e a tutti coloro che lavorano nella pastorale familiare. Si tratta di uno </a:t>
            </a:r>
            <a:r>
              <a:rPr lang="it-IT" sz="2100" b="1" i="0" dirty="0">
                <a:solidFill>
                  <a:srgbClr val="333333"/>
                </a:solidFill>
                <a:effectLst/>
              </a:rPr>
              <a:t>strumento pastorale </a:t>
            </a:r>
            <a:r>
              <a:rPr lang="it-IT" sz="2100" b="0" i="0" dirty="0">
                <a:solidFill>
                  <a:srgbClr val="333333"/>
                </a:solidFill>
                <a:effectLst/>
              </a:rPr>
              <a:t>preparato dal </a:t>
            </a:r>
            <a:r>
              <a:rPr lang="it-IT" sz="2100" b="0" i="1" dirty="0">
                <a:solidFill>
                  <a:srgbClr val="333333"/>
                </a:solidFill>
                <a:effectLst/>
              </a:rPr>
              <a:t>Dicastero per i Laici, la Famiglia e la Vita </a:t>
            </a:r>
            <a:r>
              <a:rPr lang="it-IT" sz="2100" b="0" i="0" dirty="0">
                <a:solidFill>
                  <a:srgbClr val="333333"/>
                </a:solidFill>
                <a:effectLst/>
              </a:rPr>
              <a:t>dando seguito a un’indicazione che ho espresso ripetutamente, cioè «la necessità di un “</a:t>
            </a:r>
            <a:r>
              <a:rPr lang="it-IT" sz="2100" b="1" i="0" dirty="0">
                <a:solidFill>
                  <a:srgbClr val="333333"/>
                </a:solidFill>
                <a:effectLst/>
              </a:rPr>
              <a:t>nuovo catecumenato</a:t>
            </a:r>
            <a:r>
              <a:rPr lang="it-IT" sz="2100" b="0" i="0" dirty="0">
                <a:solidFill>
                  <a:srgbClr val="333333"/>
                </a:solidFill>
                <a:effectLst/>
              </a:rPr>
              <a:t>” in preparazione al matrimonio»; infatti, «è urgente attuare concretamente quanto già proposto in </a:t>
            </a:r>
            <a:r>
              <a:rPr lang="it-IT" sz="2100" b="0" i="1" dirty="0" err="1">
                <a:solidFill>
                  <a:srgbClr val="333333"/>
                </a:solidFill>
                <a:effectLst/>
              </a:rPr>
              <a:t>Familiaris</a:t>
            </a:r>
            <a:r>
              <a:rPr lang="it-IT" sz="2100" b="0" i="1" dirty="0">
                <a:solidFill>
                  <a:srgbClr val="333333"/>
                </a:solidFill>
                <a:effectLst/>
              </a:rPr>
              <a:t> </a:t>
            </a:r>
            <a:r>
              <a:rPr lang="it-IT" sz="2100" b="0" i="1" dirty="0" err="1">
                <a:solidFill>
                  <a:srgbClr val="333333"/>
                </a:solidFill>
                <a:effectLst/>
              </a:rPr>
              <a:t>consortio</a:t>
            </a:r>
            <a:r>
              <a:rPr lang="it-IT" sz="2100" b="0" i="0" dirty="0">
                <a:solidFill>
                  <a:srgbClr val="333333"/>
                </a:solidFill>
                <a:effectLst/>
              </a:rPr>
              <a:t> (n. 66), che cioè, come per il Battesimo degli adulti il catecumenato è parte del processo sacramentale, così anche la </a:t>
            </a:r>
            <a:r>
              <a:rPr lang="it-IT" sz="2100" b="1" i="0" dirty="0">
                <a:solidFill>
                  <a:srgbClr val="333333"/>
                </a:solidFill>
                <a:effectLst/>
              </a:rPr>
              <a:t>preparazione al matrimonio diventi parte integrante </a:t>
            </a:r>
            <a:r>
              <a:rPr lang="it-IT" sz="2100" b="0" i="0" dirty="0">
                <a:solidFill>
                  <a:srgbClr val="333333"/>
                </a:solidFill>
                <a:effectLst/>
              </a:rPr>
              <a:t>di tutta la procedura sacramentale del matrimonio, come </a:t>
            </a:r>
            <a:r>
              <a:rPr lang="it-IT" sz="2100" b="1" i="0" dirty="0">
                <a:solidFill>
                  <a:srgbClr val="FF0000"/>
                </a:solidFill>
                <a:effectLst/>
              </a:rPr>
              <a:t>antidoto</a:t>
            </a:r>
            <a:r>
              <a:rPr lang="it-IT" sz="2100" b="0" i="0" dirty="0">
                <a:solidFill>
                  <a:srgbClr val="333333"/>
                </a:solidFill>
                <a:effectLst/>
              </a:rPr>
              <a:t> che impedisca il moltiplicarsi di celebrazioni matrimoniali nulle o inconsistenti» (</a:t>
            </a:r>
            <a:r>
              <a:rPr lang="it-IT" sz="2100" b="0" i="1" dirty="0">
                <a:solidFill>
                  <a:srgbClr val="333333"/>
                </a:solidFill>
                <a:effectLst/>
              </a:rPr>
              <a:t>Discorso alla Rota Romana</a:t>
            </a:r>
            <a:r>
              <a:rPr lang="it-IT" sz="2100" b="0" i="0" dirty="0">
                <a:solidFill>
                  <a:srgbClr val="333333"/>
                </a:solidFill>
                <a:effectLst/>
              </a:rPr>
              <a:t>, 21 gennaio 2017).</a:t>
            </a:r>
            <a:endParaRPr kumimoji="0" lang="it-IT" sz="2100" b="1" i="0" u="none" strike="noStrike" kern="1200" cap="none" spc="0" normalizeH="0" baseline="0" noProof="0" dirty="0">
              <a:ln>
                <a:noFill/>
              </a:ln>
              <a:solidFill>
                <a:srgbClr val="4F81BD">
                  <a:lumMod val="75000"/>
                </a:srgbClr>
              </a:solidFill>
              <a:effectLst/>
              <a:uLnTx/>
              <a:uFillTx/>
              <a:ea typeface="+mn-ea"/>
              <a:cs typeface="+mn-cs"/>
            </a:endParaRPr>
          </a:p>
        </p:txBody>
      </p:sp>
      <p:pic>
        <p:nvPicPr>
          <p:cNvPr id="2050" name="Picture 2" descr="Gli adolescenti credono ancora nell'amore: quale amore però? - AdoleScienza  Magazine">
            <a:extLst>
              <a:ext uri="{FF2B5EF4-FFF2-40B4-BE49-F238E27FC236}">
                <a16:creationId xmlns="" xmlns:a16="http://schemas.microsoft.com/office/drawing/2014/main" id="{F63B74CD-BAAB-6E8C-99BA-3367A2600FB0}"/>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04248" y="476672"/>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13271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88600" y="1538693"/>
            <a:ext cx="8208912" cy="48320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2000" b="1" i="0" dirty="0">
              <a:solidFill>
                <a:srgbClr val="0000FF"/>
              </a:solidFill>
              <a:effectLst/>
              <a:latin typeface="Lora"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400" b="1" dirty="0"/>
              <a:t>23. </a:t>
            </a:r>
            <a:r>
              <a:rPr lang="it-IT" sz="2400" dirty="0"/>
              <a:t>Nel corso dell’itinerario, i </a:t>
            </a:r>
            <a:r>
              <a:rPr lang="it-IT" sz="2400" b="1" dirty="0"/>
              <a:t>riti</a:t>
            </a:r>
            <a:r>
              <a:rPr lang="it-IT" sz="2400" dirty="0"/>
              <a:t> hanno la funzione di sancire la conclusione di una tappa e l’inizio della fase successiva e possono essere il luogo adatto per manifestare liberamente la volontà di proseguire nell’itinerario, scandendo così l’approfondimento graduale del percorso.</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it-IT" sz="160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400" dirty="0"/>
              <a:t>Fra i riti da prendere in considerazione, prima di giungere al rito vero e proprio del matrimonio, </a:t>
            </a:r>
            <a:r>
              <a:rPr lang="it-IT" sz="2400" b="1" dirty="0"/>
              <a:t>vi possono essere</a:t>
            </a:r>
            <a:r>
              <a:rPr lang="it-IT" sz="2400" dirty="0"/>
              <a:t>: la consegna della Bibbia alle coppie, la presentazione alla comunità, la benedizione degli anelli di fidanzamento, la consegna di una “preghiera della coppia” che li accompagnerà nel loro percorso.</a:t>
            </a:r>
            <a:endParaRPr lang="it-IT" sz="2400" b="1" i="1" dirty="0">
              <a:solidFill>
                <a:srgbClr val="0000FF"/>
              </a:solidFill>
              <a:effectLst/>
              <a:latin typeface="Lora" pitchFamily="2" charset="0"/>
            </a:endParaRPr>
          </a:p>
        </p:txBody>
      </p:sp>
      <p:pic>
        <p:nvPicPr>
          <p:cNvPr id="9" name="Picture 2" descr="Gli adolescenti credono ancora nell'amore: quale amore però? - AdoleScienza  Magazine">
            <a:extLst>
              <a:ext uri="{FF2B5EF4-FFF2-40B4-BE49-F238E27FC236}">
                <a16:creationId xmlns="" xmlns:a16="http://schemas.microsoft.com/office/drawing/2014/main" id="{1641E955-0C66-4394-877D-4AF720893507}"/>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04664"/>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7149200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29491"/>
            <a:ext cx="8208912" cy="513986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400" b="1" i="0" dirty="0">
              <a:solidFill>
                <a:srgbClr val="0000FF"/>
              </a:solidFill>
              <a:effectLst/>
              <a:latin typeface="Lora" pitchFamily="2" charset="0"/>
            </a:endParaRPr>
          </a:p>
          <a:p>
            <a:pPr marR="0" lvl="0" algn="just" defTabSz="914400" rtl="0" eaLnBrk="1" fontAlgn="auto" latinLnBrk="0" hangingPunct="1">
              <a:lnSpc>
                <a:spcPct val="100000"/>
              </a:lnSpc>
              <a:spcBef>
                <a:spcPts val="0"/>
              </a:spcBef>
              <a:spcAft>
                <a:spcPts val="0"/>
              </a:spcAft>
              <a:buClrTx/>
              <a:buSzTx/>
              <a:tabLst/>
              <a:defRPr/>
            </a:pPr>
            <a:r>
              <a:rPr lang="it-IT" sz="2100" b="0" i="0" dirty="0">
                <a:solidFill>
                  <a:srgbClr val="333333"/>
                </a:solidFill>
                <a:effectLst/>
                <a:latin typeface="Lato" panose="020F0502020204030203" pitchFamily="34" charset="0"/>
              </a:rPr>
              <a:t>Il documento al numero 24 propone dunque una successione di fasi e tappe, con alcuni riti e ritiri che ne scandiscano i passaggi:</a:t>
            </a:r>
          </a:p>
          <a:p>
            <a:pPr marR="0" lvl="0" algn="just" defTabSz="914400" rtl="0" eaLnBrk="1" fontAlgn="auto" latinLnBrk="0" hangingPunct="1">
              <a:lnSpc>
                <a:spcPct val="100000"/>
              </a:lnSpc>
              <a:spcBef>
                <a:spcPts val="0"/>
              </a:spcBef>
              <a:spcAft>
                <a:spcPts val="0"/>
              </a:spcAft>
              <a:buClrTx/>
              <a:buSzTx/>
              <a:tabLst/>
              <a:defRPr/>
            </a:pPr>
            <a:endParaRPr lang="it-IT" sz="800" b="0" i="0" dirty="0">
              <a:solidFill>
                <a:srgbClr val="333333"/>
              </a:solidFill>
              <a:effectLst/>
              <a:latin typeface="Lato" panose="020F0502020204030203" pitchFamily="34" charset="0"/>
            </a:endParaRP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it-IT" sz="2100" i="1" dirty="0">
                <a:solidFill>
                  <a:srgbClr val="333333"/>
                </a:solidFill>
                <a:effectLst/>
                <a:latin typeface="Lato" panose="020F0502020204030203" pitchFamily="34" charset="0"/>
              </a:rPr>
              <a:t>una fase </a:t>
            </a:r>
            <a:r>
              <a:rPr lang="it-IT" sz="2100" i="1" dirty="0" err="1">
                <a:solidFill>
                  <a:srgbClr val="333333"/>
                </a:solidFill>
                <a:effectLst/>
                <a:latin typeface="Lato" panose="020F0502020204030203" pitchFamily="34" charset="0"/>
              </a:rPr>
              <a:t>precatecumenale</a:t>
            </a:r>
            <a:r>
              <a:rPr lang="it-IT" sz="2100" i="1" dirty="0">
                <a:solidFill>
                  <a:srgbClr val="333333"/>
                </a:solidFill>
                <a:effectLst/>
                <a:latin typeface="Lato" panose="020F0502020204030203" pitchFamily="34" charset="0"/>
              </a:rPr>
              <a:t>, ovvero una preparazione remota che coinvolga la pastorale dell’infanzia e la pastorale giovanile</a:t>
            </a: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it-IT" sz="2100" i="1" dirty="0">
                <a:solidFill>
                  <a:srgbClr val="333333"/>
                </a:solidFill>
                <a:effectLst/>
                <a:latin typeface="Lato" panose="020F0502020204030203" pitchFamily="34" charset="0"/>
              </a:rPr>
              <a:t>una fase intermedia della durata di alcune settimane quale tempo di accoglienza dei candidati, con un rito di ingresso al catecumenato a conclusione di essa;</a:t>
            </a: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it-IT" sz="2100" i="1" dirty="0">
                <a:solidFill>
                  <a:srgbClr val="333333"/>
                </a:solidFill>
                <a:effectLst/>
                <a:latin typeface="Lato" panose="020F0502020204030203" pitchFamily="34" charset="0"/>
              </a:rPr>
              <a:t>una fase catecumenale segnata da tre tappe: una preparazione prossima di circa un anno, con un rito del fidanzamento a conclusione di essa e un breve ritiro di ingresso alla seconda tappa; una preparazione immediata di alcuni mesi, con un breve ritiro in preparazione alle nozze a pochi giorni dalla celebrazione; un accompagnamento nei primi due o tre anni di vita matrimoniale.</a:t>
            </a:r>
            <a:endParaRPr lang="it-IT" sz="2100" i="1" dirty="0">
              <a:solidFill>
                <a:srgbClr val="0000FF"/>
              </a:solidFill>
              <a:effectLst/>
              <a:latin typeface="Lora" pitchFamily="2" charset="0"/>
            </a:endParaRPr>
          </a:p>
        </p:txBody>
      </p:sp>
      <p:pic>
        <p:nvPicPr>
          <p:cNvPr id="9" name="Picture 2" descr="Gli adolescenti credono ancora nell'amore: quale amore però? - AdoleScienza  Magazine">
            <a:extLst>
              <a:ext uri="{FF2B5EF4-FFF2-40B4-BE49-F238E27FC236}">
                <a16:creationId xmlns="" xmlns:a16="http://schemas.microsoft.com/office/drawing/2014/main" id="{FFB3B2D2-5D31-05CA-1C64-DDDF5081820C}"/>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76672"/>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7488420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29491"/>
            <a:ext cx="8208912" cy="507831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400" b="1" i="0" dirty="0">
              <a:solidFill>
                <a:srgbClr val="0000FF"/>
              </a:solidFill>
              <a:effectLst/>
              <a:latin typeface="Lora" pitchFamily="2" charset="0"/>
            </a:endParaRPr>
          </a:p>
          <a:p>
            <a:pPr marR="0" lvl="0" algn="just" defTabSz="914400" rtl="0" eaLnBrk="1" fontAlgn="auto" latinLnBrk="0" hangingPunct="1">
              <a:lnSpc>
                <a:spcPct val="100000"/>
              </a:lnSpc>
              <a:spcBef>
                <a:spcPts val="0"/>
              </a:spcBef>
              <a:spcAft>
                <a:spcPts val="0"/>
              </a:spcAft>
              <a:buClrTx/>
              <a:buSzTx/>
              <a:tabLst/>
              <a:defRPr/>
            </a:pPr>
            <a:r>
              <a:rPr lang="it-IT" sz="2200" dirty="0"/>
              <a:t>Fase </a:t>
            </a:r>
            <a:r>
              <a:rPr lang="it-IT" sz="2200" b="1" dirty="0" err="1"/>
              <a:t>pre</a:t>
            </a:r>
            <a:r>
              <a:rPr lang="it-IT" sz="2200" b="1" dirty="0"/>
              <a:t>-catecumenale</a:t>
            </a:r>
            <a:r>
              <a:rPr lang="it-IT" sz="2200" dirty="0"/>
              <a:t>: preparazione remota </a:t>
            </a:r>
          </a:p>
          <a:p>
            <a:pPr marR="0" lvl="0" algn="just" defTabSz="914400" rtl="0" eaLnBrk="1" fontAlgn="auto" latinLnBrk="0" hangingPunct="1">
              <a:lnSpc>
                <a:spcPct val="100000"/>
              </a:lnSpc>
              <a:spcBef>
                <a:spcPts val="0"/>
              </a:spcBef>
              <a:spcAft>
                <a:spcPts val="0"/>
              </a:spcAft>
              <a:buClrTx/>
              <a:buSzTx/>
              <a:tabLst/>
              <a:defRPr/>
            </a:pPr>
            <a:r>
              <a:rPr lang="it-IT" sz="2200" dirty="0"/>
              <a:t>	*Pastorale dell’infanzia  *Pastorale giovanile </a:t>
            </a:r>
          </a:p>
          <a:p>
            <a:pPr marR="0" lvl="0" algn="just" defTabSz="914400" rtl="0" eaLnBrk="1" fontAlgn="auto" latinLnBrk="0" hangingPunct="1">
              <a:lnSpc>
                <a:spcPct val="100000"/>
              </a:lnSpc>
              <a:spcBef>
                <a:spcPts val="0"/>
              </a:spcBef>
              <a:spcAft>
                <a:spcPts val="0"/>
              </a:spcAft>
              <a:buClrTx/>
              <a:buSzTx/>
              <a:tabLst/>
              <a:defRPr/>
            </a:pPr>
            <a:r>
              <a:rPr lang="it-IT" sz="2200" dirty="0"/>
              <a:t>Fase </a:t>
            </a:r>
            <a:r>
              <a:rPr lang="it-IT" sz="2200" b="1" dirty="0"/>
              <a:t>intermedia: </a:t>
            </a:r>
            <a:r>
              <a:rPr lang="it-IT" sz="2200" dirty="0"/>
              <a:t>tempo di accoglienza dei candidati </a:t>
            </a:r>
          </a:p>
          <a:p>
            <a:pPr marR="0" lvl="0" algn="just" defTabSz="914400" rtl="0" eaLnBrk="1" fontAlgn="auto" latinLnBrk="0" hangingPunct="1">
              <a:lnSpc>
                <a:spcPct val="100000"/>
              </a:lnSpc>
              <a:spcBef>
                <a:spcPts val="0"/>
              </a:spcBef>
              <a:spcAft>
                <a:spcPts val="0"/>
              </a:spcAft>
              <a:buClrTx/>
              <a:buSzTx/>
              <a:tabLst/>
              <a:defRPr/>
            </a:pPr>
            <a:r>
              <a:rPr lang="it-IT" sz="2200" dirty="0"/>
              <a:t>	*Rito di ingresso al catecumenato (a conclusione della fase di 	   accoglienza) </a:t>
            </a:r>
          </a:p>
          <a:p>
            <a:pPr marR="0" lvl="0" algn="just" defTabSz="914400" rtl="0" eaLnBrk="1" fontAlgn="auto" latinLnBrk="0" hangingPunct="1">
              <a:lnSpc>
                <a:spcPct val="100000"/>
              </a:lnSpc>
              <a:spcBef>
                <a:spcPts val="0"/>
              </a:spcBef>
              <a:spcAft>
                <a:spcPts val="0"/>
              </a:spcAft>
              <a:buClrTx/>
              <a:buSzTx/>
              <a:tabLst/>
              <a:defRPr/>
            </a:pPr>
            <a:r>
              <a:rPr lang="it-IT" sz="2200" dirty="0"/>
              <a:t>Fase </a:t>
            </a:r>
            <a:r>
              <a:rPr lang="it-IT" sz="2200" b="1" dirty="0"/>
              <a:t>catecumenale</a:t>
            </a:r>
            <a:r>
              <a:rPr lang="it-IT" sz="2200" dirty="0"/>
              <a:t> </a:t>
            </a:r>
          </a:p>
          <a:p>
            <a:pPr marR="0" lvl="0" algn="just" defTabSz="914400" rtl="0" eaLnBrk="1" fontAlgn="auto" latinLnBrk="0" hangingPunct="1">
              <a:lnSpc>
                <a:spcPct val="100000"/>
              </a:lnSpc>
              <a:spcBef>
                <a:spcPts val="0"/>
              </a:spcBef>
              <a:spcAft>
                <a:spcPts val="0"/>
              </a:spcAft>
              <a:buClrTx/>
              <a:buSzTx/>
              <a:tabLst/>
              <a:defRPr/>
            </a:pPr>
            <a:r>
              <a:rPr lang="it-IT" sz="2200" dirty="0"/>
              <a:t>	*Prima tappa: preparazione prossima (circa un anno) Rito del 	   fidanzamento (a conclusione della preparazione prossima) 	   Breve ritiro di ingresso alla preparazione immediata </a:t>
            </a:r>
          </a:p>
          <a:p>
            <a:pPr marR="0" lvl="0" algn="just" defTabSz="914400" rtl="0" eaLnBrk="1" fontAlgn="auto" latinLnBrk="0" hangingPunct="1">
              <a:lnSpc>
                <a:spcPct val="100000"/>
              </a:lnSpc>
              <a:spcBef>
                <a:spcPts val="0"/>
              </a:spcBef>
              <a:spcAft>
                <a:spcPts val="0"/>
              </a:spcAft>
              <a:buClrTx/>
              <a:buSzTx/>
              <a:tabLst/>
              <a:defRPr/>
            </a:pPr>
            <a:r>
              <a:rPr lang="it-IT" sz="2200" dirty="0"/>
              <a:t>	*Seconda tappa: preparazione immediata (alcuni mesi) Breve 	   ritiro in preparazione alle nozze (a pochi giorni dalla 	   	   celebrazione) </a:t>
            </a:r>
          </a:p>
          <a:p>
            <a:pPr marR="0" lvl="0" algn="just" defTabSz="914400" rtl="0" eaLnBrk="1" fontAlgn="auto" latinLnBrk="0" hangingPunct="1">
              <a:lnSpc>
                <a:spcPct val="100000"/>
              </a:lnSpc>
              <a:spcBef>
                <a:spcPts val="0"/>
              </a:spcBef>
              <a:spcAft>
                <a:spcPts val="0"/>
              </a:spcAft>
              <a:buClrTx/>
              <a:buSzTx/>
              <a:tabLst/>
              <a:defRPr/>
            </a:pPr>
            <a:r>
              <a:rPr lang="it-IT" sz="2200" dirty="0"/>
              <a:t>	*Terza tappa: primi anni di vita matrimoniale (2-3 anni)</a:t>
            </a:r>
            <a:endParaRPr lang="it-IT" sz="2200" i="1" dirty="0">
              <a:solidFill>
                <a:srgbClr val="0000FF"/>
              </a:solidFill>
              <a:effectLst/>
              <a:latin typeface="Lora" pitchFamily="2" charset="0"/>
            </a:endParaRPr>
          </a:p>
        </p:txBody>
      </p:sp>
      <p:pic>
        <p:nvPicPr>
          <p:cNvPr id="9" name="Picture 2" descr="Gli adolescenti credono ancora nell'amore: quale amore però? - AdoleScienza  Magazine">
            <a:extLst>
              <a:ext uri="{FF2B5EF4-FFF2-40B4-BE49-F238E27FC236}">
                <a16:creationId xmlns="" xmlns:a16="http://schemas.microsoft.com/office/drawing/2014/main" id="{FFB3B2D2-5D31-05CA-1C64-DDDF5081820C}"/>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76672"/>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0392828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29491"/>
            <a:ext cx="8208912" cy="477053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400" b="1" i="0" dirty="0">
              <a:solidFill>
                <a:srgbClr val="0000FF"/>
              </a:solidFill>
              <a:effectLst/>
              <a:latin typeface="Lora" pitchFamily="2" charset="0"/>
            </a:endParaRPr>
          </a:p>
          <a:p>
            <a:pPr marR="0" lvl="0" algn="just" defTabSz="914400" rtl="0" eaLnBrk="1" fontAlgn="auto" latinLnBrk="0" hangingPunct="1">
              <a:lnSpc>
                <a:spcPct val="100000"/>
              </a:lnSpc>
              <a:spcBef>
                <a:spcPts val="0"/>
              </a:spcBef>
              <a:spcAft>
                <a:spcPts val="0"/>
              </a:spcAft>
              <a:buClrTx/>
              <a:buSzTx/>
              <a:tabLst/>
              <a:defRPr/>
            </a:pPr>
            <a:r>
              <a:rPr lang="it-IT" sz="2400" b="1" dirty="0"/>
              <a:t>Fase </a:t>
            </a:r>
            <a:r>
              <a:rPr lang="it-IT" sz="2400" b="1" dirty="0" err="1"/>
              <a:t>pre</a:t>
            </a:r>
            <a:r>
              <a:rPr lang="it-IT" sz="2400" b="1" dirty="0"/>
              <a:t>-catecumenale: preparazione remota </a:t>
            </a:r>
          </a:p>
          <a:p>
            <a:pPr marR="0" lvl="0" algn="just" defTabSz="914400" rtl="0" eaLnBrk="1" fontAlgn="auto" latinLnBrk="0" hangingPunct="1">
              <a:lnSpc>
                <a:spcPct val="100000"/>
              </a:lnSpc>
              <a:spcBef>
                <a:spcPts val="0"/>
              </a:spcBef>
              <a:spcAft>
                <a:spcPts val="0"/>
              </a:spcAft>
              <a:buClrTx/>
              <a:buSzTx/>
              <a:tabLst/>
              <a:defRPr/>
            </a:pPr>
            <a:r>
              <a:rPr lang="it-IT" sz="2200" b="1" dirty="0"/>
              <a:t>36. </a:t>
            </a:r>
            <a:r>
              <a:rPr lang="it-IT" sz="2200" dirty="0"/>
              <a:t>Riassumendo, le finalità della preparazione remota sono: a) educare i bambini alla stima di sé e degli altri, alla conoscenza della propria dignità e al rispetto di quella degli altri; b) presentare ai bambini l’antropologia cristiana e la prospettiva vocazionale racchiusa nel Battesimo che condurrà al matrimonio o alla vita consacrata; c) educare gli adolescenti all’affettività e alla sessualità in vista della futura chiamata ad un amore generoso, esclusivo e fedele (sia nel matrimonio che nel sacerdozio o nella vita consacrata); d) proporre ai giovani un percorso di crescita umana e spirituale per superare immaturità, paure e resistenze per aprirsi a relazioni di amicizia e amore, non possessive o narcisistiche, ma libere, generose e oblative</a:t>
            </a:r>
          </a:p>
        </p:txBody>
      </p:sp>
      <p:pic>
        <p:nvPicPr>
          <p:cNvPr id="9" name="Picture 2" descr="Gli adolescenti credono ancora nell'amore: quale amore però? - AdoleScienza  Magazine">
            <a:extLst>
              <a:ext uri="{FF2B5EF4-FFF2-40B4-BE49-F238E27FC236}">
                <a16:creationId xmlns="" xmlns:a16="http://schemas.microsoft.com/office/drawing/2014/main" id="{FFB3B2D2-5D31-05CA-1C64-DDDF5081820C}"/>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76672"/>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4812946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29491"/>
            <a:ext cx="8208912" cy="44627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400" b="1" i="0" dirty="0">
              <a:solidFill>
                <a:srgbClr val="0000FF"/>
              </a:solidFill>
              <a:effectLst/>
              <a:latin typeface="Lora" pitchFamily="2" charset="0"/>
            </a:endParaRPr>
          </a:p>
          <a:p>
            <a:pPr marR="0" lvl="0" algn="just" defTabSz="914400" rtl="0" eaLnBrk="1" fontAlgn="auto" latinLnBrk="0" hangingPunct="1">
              <a:lnSpc>
                <a:spcPct val="100000"/>
              </a:lnSpc>
              <a:spcBef>
                <a:spcPts val="0"/>
              </a:spcBef>
              <a:spcAft>
                <a:spcPts val="0"/>
              </a:spcAft>
              <a:buClrTx/>
              <a:buSzTx/>
              <a:tabLst/>
              <a:defRPr/>
            </a:pPr>
            <a:r>
              <a:rPr lang="it-IT" sz="2400" b="1" dirty="0"/>
              <a:t>Fase intermedia (alcune settimane): tempo di accoglienza dei candidati </a:t>
            </a:r>
          </a:p>
          <a:p>
            <a:pPr marR="0" lvl="0" algn="just" defTabSz="914400" rtl="0" eaLnBrk="1" fontAlgn="auto" latinLnBrk="0" hangingPunct="1">
              <a:lnSpc>
                <a:spcPct val="100000"/>
              </a:lnSpc>
              <a:spcBef>
                <a:spcPts val="0"/>
              </a:spcBef>
              <a:spcAft>
                <a:spcPts val="0"/>
              </a:spcAft>
              <a:buClrTx/>
              <a:buSzTx/>
              <a:tabLst/>
              <a:defRPr/>
            </a:pPr>
            <a:r>
              <a:rPr lang="it-IT" sz="2200" b="1" dirty="0"/>
              <a:t>37. </a:t>
            </a:r>
            <a:r>
              <a:rPr lang="it-IT" sz="2200" dirty="0"/>
              <a:t>La fase intermedia di accoglienza può avere durata variabile: di qualche settimana per coloro che già provengono da un percorso di formazione cristiana, di alcuni mesi per coloro che, oltre a fare un primo discernimento nel fidanzamento, hanno bisogno di approfondire la propria identità battesimale. … Sarà determinante lo stile di relazione e accoglienza attuato dall’équipe pastorale. … è importante che il momento dell’accoglienza diventi annuncio del kerygma, in modo che l’amore misericordioso di Cristo costituisca l’autentico “luogo spirituale” in cui una coppia viene accolta.</a:t>
            </a:r>
            <a:endParaRPr lang="it-IT" sz="2200" i="1" dirty="0">
              <a:solidFill>
                <a:srgbClr val="0000FF"/>
              </a:solidFill>
              <a:effectLst/>
              <a:latin typeface="Lora" pitchFamily="2" charset="0"/>
            </a:endParaRPr>
          </a:p>
        </p:txBody>
      </p:sp>
      <p:pic>
        <p:nvPicPr>
          <p:cNvPr id="9" name="Picture 2" descr="Gli adolescenti credono ancora nell'amore: quale amore però? - AdoleScienza  Magazine">
            <a:extLst>
              <a:ext uri="{FF2B5EF4-FFF2-40B4-BE49-F238E27FC236}">
                <a16:creationId xmlns="" xmlns:a16="http://schemas.microsoft.com/office/drawing/2014/main" id="{FFB3B2D2-5D31-05CA-1C64-DDDF5081820C}"/>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76672"/>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6546399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29491"/>
            <a:ext cx="8208912" cy="45858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400" b="1" i="0" dirty="0">
              <a:solidFill>
                <a:srgbClr val="0000FF"/>
              </a:solidFill>
              <a:effectLst/>
              <a:latin typeface="Lora" pitchFamily="2" charset="0"/>
            </a:endParaRPr>
          </a:p>
          <a:p>
            <a:pPr marR="0" lvl="0" algn="just" defTabSz="914400" rtl="0" eaLnBrk="1" fontAlgn="auto" latinLnBrk="0" hangingPunct="1">
              <a:lnSpc>
                <a:spcPct val="100000"/>
              </a:lnSpc>
              <a:spcBef>
                <a:spcPts val="0"/>
              </a:spcBef>
              <a:spcAft>
                <a:spcPts val="0"/>
              </a:spcAft>
              <a:buClrTx/>
              <a:buSzTx/>
              <a:tabLst/>
              <a:defRPr/>
            </a:pPr>
            <a:r>
              <a:rPr lang="it-IT" sz="2400" b="1" dirty="0"/>
              <a:t>Fase intermedia (alcune settimane): tempo di accoglienza dei candidati </a:t>
            </a:r>
          </a:p>
          <a:p>
            <a:pPr marR="0" lvl="0" algn="just" defTabSz="914400" rtl="0" eaLnBrk="1" fontAlgn="auto" latinLnBrk="0" hangingPunct="1">
              <a:lnSpc>
                <a:spcPct val="100000"/>
              </a:lnSpc>
              <a:spcBef>
                <a:spcPts val="0"/>
              </a:spcBef>
              <a:spcAft>
                <a:spcPts val="0"/>
              </a:spcAft>
              <a:buClrTx/>
              <a:buSzTx/>
              <a:tabLst/>
              <a:defRPr/>
            </a:pPr>
            <a:r>
              <a:rPr lang="it-IT" sz="2300" b="1" dirty="0"/>
              <a:t>45. </a:t>
            </a:r>
            <a:r>
              <a:rPr lang="it-IT" sz="2300" dirty="0"/>
              <a:t>Sul piano pastorale, vanno valutate attentamente le </a:t>
            </a:r>
            <a:r>
              <a:rPr lang="it-IT" sz="2300" b="1" dirty="0"/>
              <a:t>diverse situazioni</a:t>
            </a:r>
            <a:r>
              <a:rPr lang="it-IT" sz="2300" dirty="0"/>
              <a:t> in cui si trovano quei battezzati che mostrano una insufficiente disposizione a credere.</a:t>
            </a:r>
          </a:p>
          <a:p>
            <a:pPr marR="0" lvl="0" algn="just" defTabSz="914400" rtl="0" eaLnBrk="1" fontAlgn="auto" latinLnBrk="0" hangingPunct="1">
              <a:lnSpc>
                <a:spcPct val="100000"/>
              </a:lnSpc>
              <a:spcBef>
                <a:spcPts val="0"/>
              </a:spcBef>
              <a:spcAft>
                <a:spcPts val="0"/>
              </a:spcAft>
              <a:buClrTx/>
              <a:buSzTx/>
              <a:tabLst/>
              <a:defRPr/>
            </a:pPr>
            <a:endParaRPr lang="it-IT" sz="2200" dirty="0"/>
          </a:p>
          <a:p>
            <a:pPr marR="0" lvl="0" algn="just" defTabSz="914400" rtl="0" eaLnBrk="1" fontAlgn="auto" latinLnBrk="0" hangingPunct="1">
              <a:lnSpc>
                <a:spcPct val="100000"/>
              </a:lnSpc>
              <a:spcBef>
                <a:spcPts val="0"/>
              </a:spcBef>
              <a:spcAft>
                <a:spcPts val="0"/>
              </a:spcAft>
              <a:buClrTx/>
              <a:buSzTx/>
              <a:tabLst/>
              <a:defRPr/>
            </a:pPr>
            <a:r>
              <a:rPr lang="it-IT" sz="2300" b="1" dirty="0"/>
              <a:t>46. </a:t>
            </a:r>
            <a:r>
              <a:rPr lang="it-IT" sz="2300" dirty="0"/>
              <a:t>Alcune situazioni, sempre più frequenti in ogni regione del mondo, meritano </a:t>
            </a:r>
            <a:r>
              <a:rPr lang="it-IT" sz="2300" b="1" dirty="0"/>
              <a:t>particolare attenzione </a:t>
            </a:r>
            <a:r>
              <a:rPr lang="it-IT" sz="2300" dirty="0"/>
              <a:t>e cura pastorale: si tratta di quelle coppie nelle quali una parte è cristiana e l’altra è di religione non cristiana, o nelle quali una parte è cattolica mentre l’altra è di altra denominazione cristiana, non cattolica.</a:t>
            </a:r>
          </a:p>
        </p:txBody>
      </p:sp>
      <p:pic>
        <p:nvPicPr>
          <p:cNvPr id="9" name="Picture 2" descr="Gli adolescenti credono ancora nell'amore: quale amore però? - AdoleScienza  Magazine">
            <a:extLst>
              <a:ext uri="{FF2B5EF4-FFF2-40B4-BE49-F238E27FC236}">
                <a16:creationId xmlns="" xmlns:a16="http://schemas.microsoft.com/office/drawing/2014/main" id="{FFB3B2D2-5D31-05CA-1C64-DDDF5081820C}"/>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76672"/>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0010121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29491"/>
            <a:ext cx="8208912" cy="480131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400" b="1" i="0" dirty="0">
              <a:solidFill>
                <a:srgbClr val="0000FF"/>
              </a:solidFill>
              <a:effectLst/>
              <a:latin typeface="Lora" pitchFamily="2" charset="0"/>
            </a:endParaRPr>
          </a:p>
          <a:p>
            <a:pPr marR="0" lvl="0" algn="just" defTabSz="914400" rtl="0" eaLnBrk="1" fontAlgn="auto" latinLnBrk="0" hangingPunct="1">
              <a:lnSpc>
                <a:spcPct val="100000"/>
              </a:lnSpc>
              <a:spcBef>
                <a:spcPts val="0"/>
              </a:spcBef>
              <a:spcAft>
                <a:spcPts val="0"/>
              </a:spcAft>
              <a:buClrTx/>
              <a:buSzTx/>
              <a:tabLst/>
              <a:defRPr/>
            </a:pPr>
            <a:r>
              <a:rPr lang="it-IT" sz="2400" b="1" dirty="0"/>
              <a:t>Fase intermedia (alcune settimane): tempo di accoglienza dei candidati </a:t>
            </a:r>
          </a:p>
          <a:p>
            <a:pPr marR="0" lvl="0" algn="just" defTabSz="914400" rtl="0" eaLnBrk="1" fontAlgn="auto" latinLnBrk="0" hangingPunct="1">
              <a:lnSpc>
                <a:spcPct val="100000"/>
              </a:lnSpc>
              <a:spcBef>
                <a:spcPts val="0"/>
              </a:spcBef>
              <a:spcAft>
                <a:spcPts val="0"/>
              </a:spcAft>
              <a:buClrTx/>
              <a:buSzTx/>
              <a:tabLst/>
              <a:defRPr/>
            </a:pPr>
            <a:r>
              <a:rPr lang="it-IT" sz="2200" b="1" dirty="0"/>
              <a:t>47. </a:t>
            </a:r>
            <a:r>
              <a:rPr lang="it-IT" sz="2200" dirty="0"/>
              <a:t>Al termine della fase di accoglienza, nel caso in cui sia maturata la decisione di entrare nell’itinerario catecumenale, la coppia verrà introdotta nel primo periodo di formazione al matrimonio (preparazione prossima). Questo passo può essere espresso con un rito di ingresso nel catecumenato vero e proprio. Lo si potrà fare con semplicità, </a:t>
            </a:r>
            <a:r>
              <a:rPr lang="it-IT" sz="2200" b="1" dirty="0"/>
              <a:t>presentando le coppie alla comunità</a:t>
            </a:r>
            <a:r>
              <a:rPr lang="it-IT" sz="2200" dirty="0"/>
              <a:t> durante la celebrazione domenicale, con formulari brevi, una preghiera adatta allo scopo e qualche gesto concreto, ad esempio la consegna della Bibbia; evitando però che tale rito possa sembrare in qualsiasi modo un “rito matrimoniale”.</a:t>
            </a:r>
          </a:p>
        </p:txBody>
      </p:sp>
      <p:pic>
        <p:nvPicPr>
          <p:cNvPr id="9" name="Picture 2" descr="Gli adolescenti credono ancora nell'amore: quale amore però? - AdoleScienza  Magazine">
            <a:extLst>
              <a:ext uri="{FF2B5EF4-FFF2-40B4-BE49-F238E27FC236}">
                <a16:creationId xmlns="" xmlns:a16="http://schemas.microsoft.com/office/drawing/2014/main" id="{FFB3B2D2-5D31-05CA-1C64-DDDF5081820C}"/>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76672"/>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866598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29491"/>
            <a:ext cx="8208912" cy="492442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400" b="1" i="0" dirty="0">
              <a:solidFill>
                <a:srgbClr val="0000FF"/>
              </a:solidFill>
              <a:effectLst/>
              <a:latin typeface="Lora" pitchFamily="2" charset="0"/>
            </a:endParaRPr>
          </a:p>
          <a:p>
            <a:pPr marR="0" lvl="0" algn="just" defTabSz="914400" rtl="0" eaLnBrk="1" fontAlgn="auto" latinLnBrk="0" hangingPunct="1">
              <a:lnSpc>
                <a:spcPct val="100000"/>
              </a:lnSpc>
              <a:spcBef>
                <a:spcPts val="0"/>
              </a:spcBef>
              <a:spcAft>
                <a:spcPts val="0"/>
              </a:spcAft>
              <a:buClrTx/>
              <a:buSzTx/>
              <a:tabLst/>
              <a:defRPr/>
            </a:pPr>
            <a:r>
              <a:rPr lang="it-IT" sz="2400" b="1" dirty="0"/>
              <a:t>Fase catecumenale: *Prima tappa: preparazione prossima</a:t>
            </a:r>
          </a:p>
          <a:p>
            <a:pPr marR="0" lvl="0" algn="just" defTabSz="914400" rtl="0" eaLnBrk="1" fontAlgn="auto" latinLnBrk="0" hangingPunct="1">
              <a:lnSpc>
                <a:spcPct val="100000"/>
              </a:lnSpc>
              <a:spcBef>
                <a:spcPts val="0"/>
              </a:spcBef>
              <a:spcAft>
                <a:spcPts val="0"/>
              </a:spcAft>
              <a:buClrTx/>
              <a:buSzTx/>
              <a:tabLst/>
              <a:defRPr/>
            </a:pPr>
            <a:r>
              <a:rPr lang="it-IT" sz="2100" b="1" dirty="0"/>
              <a:t>49. </a:t>
            </a:r>
            <a:r>
              <a:rPr lang="it-IT" sz="2100" dirty="0"/>
              <a:t>Il catecumenato matrimoniale in questa tappa assumerà il carattere di un vero e proprio </a:t>
            </a:r>
            <a:r>
              <a:rPr lang="it-IT" sz="2100" b="1" dirty="0"/>
              <a:t>itinerario di fede</a:t>
            </a:r>
            <a:r>
              <a:rPr lang="it-IT" sz="2100" dirty="0"/>
              <a:t>, durante il quale il messaggio cristiano andrà riscoperto e riproposto nella sua perenne novità e freschezza. Assieme alla riproposizione di una catechesi di iniziazione cristiana alla fede si procederà alla </a:t>
            </a:r>
            <a:r>
              <a:rPr lang="it-IT" sz="2100" b="1" dirty="0"/>
              <a:t>rivisitazione</a:t>
            </a:r>
            <a:r>
              <a:rPr lang="it-IT" sz="2100" dirty="0"/>
              <a:t> dei sacramenti dell’iniziazione cristiana – Battesimo, Confermazione ed Eucaristia – e del sacramento della Riconciliazione. </a:t>
            </a:r>
            <a:r>
              <a:rPr lang="it-IT" sz="2100" b="1" dirty="0"/>
              <a:t>Punto di riferimento </a:t>
            </a:r>
            <a:r>
              <a:rPr lang="it-IT" sz="2100" dirty="0"/>
              <a:t>costante per le coppie saranno le Sacre Scritture, soprattutto la Genesi, i Profeti, il Cantico dei Cantici, che contengono testi e simbologie fondative per il sacramento del matrimonio. I candidati al matrimonio saranno, inoltre, </a:t>
            </a:r>
            <a:r>
              <a:rPr lang="it-IT" sz="2100" b="1" dirty="0"/>
              <a:t>introdotti gradualmente alla preghiera cristiana </a:t>
            </a:r>
            <a:r>
              <a:rPr lang="it-IT" sz="2100" dirty="0"/>
              <a:t>– individuale, comunitaria e di coppia – in modo da acquisire un’abitudine alla preghiera</a:t>
            </a:r>
          </a:p>
        </p:txBody>
      </p:sp>
      <p:pic>
        <p:nvPicPr>
          <p:cNvPr id="9" name="Picture 2" descr="Gli adolescenti credono ancora nell'amore: quale amore però? - AdoleScienza  Magazine">
            <a:extLst>
              <a:ext uri="{FF2B5EF4-FFF2-40B4-BE49-F238E27FC236}">
                <a16:creationId xmlns="" xmlns:a16="http://schemas.microsoft.com/office/drawing/2014/main" id="{FFB3B2D2-5D31-05CA-1C64-DDDF5081820C}"/>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76672"/>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764952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29491"/>
            <a:ext cx="8208912" cy="46012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400" b="1" i="0" dirty="0">
              <a:solidFill>
                <a:srgbClr val="0000FF"/>
              </a:solidFill>
              <a:effectLst/>
              <a:latin typeface="Lora" pitchFamily="2" charset="0"/>
            </a:endParaRPr>
          </a:p>
          <a:p>
            <a:pPr marR="0" lvl="0" algn="just" defTabSz="914400" rtl="0" eaLnBrk="1" fontAlgn="auto" latinLnBrk="0" hangingPunct="1">
              <a:lnSpc>
                <a:spcPct val="100000"/>
              </a:lnSpc>
              <a:spcBef>
                <a:spcPts val="0"/>
              </a:spcBef>
              <a:spcAft>
                <a:spcPts val="0"/>
              </a:spcAft>
              <a:buClrTx/>
              <a:buSzTx/>
              <a:tabLst/>
              <a:defRPr/>
            </a:pPr>
            <a:r>
              <a:rPr lang="it-IT" sz="2400" b="1" dirty="0"/>
              <a:t>Fase catecumenale: *Prima tappa: preparazione prossima</a:t>
            </a:r>
          </a:p>
          <a:p>
            <a:pPr marR="0" lvl="0" algn="just" defTabSz="914400" rtl="0" eaLnBrk="1" fontAlgn="auto" latinLnBrk="0" hangingPunct="1">
              <a:lnSpc>
                <a:spcPct val="100000"/>
              </a:lnSpc>
              <a:spcBef>
                <a:spcPts val="0"/>
              </a:spcBef>
              <a:spcAft>
                <a:spcPts val="0"/>
              </a:spcAft>
              <a:buClrTx/>
              <a:buSzTx/>
              <a:tabLst/>
              <a:defRPr/>
            </a:pPr>
            <a:r>
              <a:rPr lang="it-IT" sz="2100" b="1" dirty="0"/>
              <a:t>51. </a:t>
            </a:r>
            <a:r>
              <a:rPr lang="it-IT" sz="2100" dirty="0"/>
              <a:t>Per tal motivo sarà fondamentale predisporre in questa tappa un itinerario di riflessione sui </a:t>
            </a:r>
            <a:r>
              <a:rPr lang="it-IT" sz="2100" b="1" dirty="0"/>
              <a:t>beni propri del matrimonio</a:t>
            </a:r>
            <a:r>
              <a:rPr lang="it-IT" sz="2100" dirty="0"/>
              <a:t>, affinché le nuove generazioni di sposi giungano più consapevoli al sacramento, conoscendone le note essenziali che lo rendono tale, le grazie che da esso scaturiscono e i beni che esso implica, potendo così disporsi ad accogliere tali grazie e ad abbracciare questi beni come un dono.</a:t>
            </a:r>
          </a:p>
          <a:p>
            <a:pPr marR="0" lvl="0" algn="just" defTabSz="914400" rtl="0" eaLnBrk="1" fontAlgn="auto" latinLnBrk="0" hangingPunct="1">
              <a:lnSpc>
                <a:spcPct val="100000"/>
              </a:lnSpc>
              <a:spcBef>
                <a:spcPts val="0"/>
              </a:spcBef>
              <a:spcAft>
                <a:spcPts val="0"/>
              </a:spcAft>
              <a:buClrTx/>
              <a:buSzTx/>
              <a:tabLst/>
              <a:defRPr/>
            </a:pPr>
            <a:r>
              <a:rPr lang="it-IT" sz="2100" b="1" dirty="0"/>
              <a:t>52. </a:t>
            </a:r>
            <a:r>
              <a:rPr lang="it-IT" sz="2100" dirty="0"/>
              <a:t>Sarà importante in questa fase approfondire tutto ciò che è legato al rapporto di coppia e alle </a:t>
            </a:r>
            <a:r>
              <a:rPr lang="it-IT" sz="2100" b="1" dirty="0"/>
              <a:t>dinamiche interpersonali </a:t>
            </a:r>
            <a:r>
              <a:rPr lang="it-IT" sz="2100" dirty="0"/>
              <a:t>che esso comporta.</a:t>
            </a:r>
          </a:p>
          <a:p>
            <a:pPr marR="0" lvl="0" algn="just" defTabSz="914400" rtl="0" eaLnBrk="1" fontAlgn="auto" latinLnBrk="0" hangingPunct="1">
              <a:lnSpc>
                <a:spcPct val="100000"/>
              </a:lnSpc>
              <a:spcBef>
                <a:spcPts val="0"/>
              </a:spcBef>
              <a:spcAft>
                <a:spcPts val="0"/>
              </a:spcAft>
              <a:buClrTx/>
              <a:buSzTx/>
              <a:tabLst/>
              <a:defRPr/>
            </a:pPr>
            <a:r>
              <a:rPr lang="it-IT" sz="2100" b="1" dirty="0"/>
              <a:t>59. </a:t>
            </a:r>
            <a:r>
              <a:rPr lang="it-IT" sz="2100" dirty="0"/>
              <a:t>Al termine di questa tappa, e come segno dell’ingresso nella tappa successiva della preparazione immediata, potrebbe aver luogo </a:t>
            </a:r>
            <a:r>
              <a:rPr lang="it-IT" sz="2100" b="1" dirty="0"/>
              <a:t>il rito del fidanzamento</a:t>
            </a:r>
          </a:p>
        </p:txBody>
      </p:sp>
      <p:pic>
        <p:nvPicPr>
          <p:cNvPr id="9" name="Picture 2" descr="Gli adolescenti credono ancora nell'amore: quale amore però? - AdoleScienza  Magazine">
            <a:extLst>
              <a:ext uri="{FF2B5EF4-FFF2-40B4-BE49-F238E27FC236}">
                <a16:creationId xmlns="" xmlns:a16="http://schemas.microsoft.com/office/drawing/2014/main" id="{FFB3B2D2-5D31-05CA-1C64-DDDF5081820C}"/>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76672"/>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6094534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29491"/>
            <a:ext cx="8208912" cy="492442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400" b="1" i="0" dirty="0">
              <a:solidFill>
                <a:srgbClr val="0000FF"/>
              </a:solidFill>
              <a:effectLst/>
              <a:latin typeface="Lora" pitchFamily="2" charset="0"/>
            </a:endParaRPr>
          </a:p>
          <a:p>
            <a:pPr marR="0" lvl="0" algn="just" defTabSz="914400" rtl="0" eaLnBrk="1" fontAlgn="auto" latinLnBrk="0" hangingPunct="1">
              <a:lnSpc>
                <a:spcPct val="100000"/>
              </a:lnSpc>
              <a:spcBef>
                <a:spcPts val="0"/>
              </a:spcBef>
              <a:spcAft>
                <a:spcPts val="0"/>
              </a:spcAft>
              <a:buClrTx/>
              <a:buSzTx/>
              <a:tabLst/>
              <a:defRPr/>
            </a:pPr>
            <a:r>
              <a:rPr lang="it-IT" sz="2400" b="1" dirty="0"/>
              <a:t>Fase catecumenale: *Seconda tappa: preparazione immediata</a:t>
            </a:r>
          </a:p>
          <a:p>
            <a:pPr marR="0" lvl="0" algn="just" defTabSz="914400" rtl="0" eaLnBrk="1" fontAlgn="auto" latinLnBrk="0" hangingPunct="1">
              <a:lnSpc>
                <a:spcPct val="100000"/>
              </a:lnSpc>
              <a:spcBef>
                <a:spcPts val="0"/>
              </a:spcBef>
              <a:spcAft>
                <a:spcPts val="0"/>
              </a:spcAft>
              <a:buClrTx/>
              <a:buSzTx/>
              <a:tabLst/>
              <a:defRPr/>
            </a:pPr>
            <a:r>
              <a:rPr lang="it-IT" sz="2100" b="1" dirty="0">
                <a:solidFill>
                  <a:srgbClr val="231F20"/>
                </a:solidFill>
                <a:effectLst/>
                <a:ea typeface="Palatino Linotype" panose="02040502050505030304" pitchFamily="18" charset="0"/>
                <a:cs typeface="Palatino Linotype" panose="02040502050505030304" pitchFamily="18" charset="0"/>
              </a:rPr>
              <a:t>64. </a:t>
            </a:r>
            <a:r>
              <a:rPr lang="it-IT" sz="2100" dirty="0">
                <a:solidFill>
                  <a:srgbClr val="231F20"/>
                </a:solidFill>
                <a:effectLst/>
                <a:ea typeface="Palatino Linotype" panose="02040502050505030304" pitchFamily="18" charset="0"/>
                <a:cs typeface="Palatino Linotype" panose="02040502050505030304" pitchFamily="18" charset="0"/>
              </a:rPr>
              <a:t>L’inizio di questa nuova tappa potrà essere segnato da un breve </a:t>
            </a:r>
            <a:r>
              <a:rPr lang="it-IT" sz="2100" b="1" dirty="0">
                <a:solidFill>
                  <a:srgbClr val="231F20"/>
                </a:solidFill>
                <a:effectLst/>
                <a:ea typeface="Palatino Linotype" panose="02040502050505030304" pitchFamily="18" charset="0"/>
                <a:cs typeface="Palatino Linotype" panose="02040502050505030304" pitchFamily="18" charset="0"/>
              </a:rPr>
              <a:t>ritiro spirituale </a:t>
            </a:r>
            <a:r>
              <a:rPr lang="it-IT" sz="2100" dirty="0">
                <a:solidFill>
                  <a:srgbClr val="231F20"/>
                </a:solidFill>
                <a:effectLst/>
                <a:ea typeface="Palatino Linotype" panose="02040502050505030304" pitchFamily="18" charset="0"/>
                <a:cs typeface="Palatino Linotype" panose="02040502050505030304" pitchFamily="18" charset="0"/>
              </a:rPr>
              <a:t>e dalla </a:t>
            </a:r>
            <a:r>
              <a:rPr lang="it-IT" sz="2100" b="1" dirty="0">
                <a:solidFill>
                  <a:srgbClr val="231F20"/>
                </a:solidFill>
                <a:effectLst/>
                <a:ea typeface="Palatino Linotype" panose="02040502050505030304" pitchFamily="18" charset="0"/>
                <a:cs typeface="Palatino Linotype" panose="02040502050505030304" pitchFamily="18" charset="0"/>
              </a:rPr>
              <a:t>consegna</a:t>
            </a:r>
            <a:r>
              <a:rPr lang="it-IT" sz="2100" dirty="0">
                <a:solidFill>
                  <a:srgbClr val="231F20"/>
                </a:solidFill>
                <a:effectLst/>
                <a:ea typeface="Palatino Linotype" panose="02040502050505030304" pitchFamily="18" charset="0"/>
                <a:cs typeface="Palatino Linotype" panose="02040502050505030304" pitchFamily="18" charset="0"/>
              </a:rPr>
              <a:t> di un oggetto simbolico, ad esempio una preghiera che le coppie potranno recitare insieme quando si incontrano.</a:t>
            </a:r>
          </a:p>
          <a:p>
            <a:pPr marR="0" lvl="0" algn="just" defTabSz="914400" rtl="0" eaLnBrk="1" fontAlgn="auto" latinLnBrk="0" hangingPunct="1">
              <a:lnSpc>
                <a:spcPct val="100000"/>
              </a:lnSpc>
              <a:spcBef>
                <a:spcPts val="0"/>
              </a:spcBef>
              <a:spcAft>
                <a:spcPts val="0"/>
              </a:spcAft>
              <a:buClrTx/>
              <a:buSzTx/>
              <a:tabLst/>
              <a:defRPr/>
            </a:pPr>
            <a:r>
              <a:rPr lang="it-IT" sz="2100" b="1" dirty="0">
                <a:solidFill>
                  <a:srgbClr val="231F20"/>
                </a:solidFill>
                <a:effectLst/>
                <a:ea typeface="Palatino Linotype" panose="02040502050505030304" pitchFamily="18" charset="0"/>
                <a:cs typeface="Palatino Linotype" panose="02040502050505030304" pitchFamily="18" charset="0"/>
              </a:rPr>
              <a:t>67. </a:t>
            </a:r>
            <a:r>
              <a:rPr lang="it-IT" sz="2100" dirty="0">
                <a:solidFill>
                  <a:srgbClr val="231F20"/>
                </a:solidFill>
                <a:effectLst/>
                <a:ea typeface="Palatino Linotype" panose="02040502050505030304" pitchFamily="18" charset="0"/>
                <a:cs typeface="Palatino Linotype" panose="02040502050505030304" pitchFamily="18" charset="0"/>
              </a:rPr>
              <a:t>Sarà utile, perciò, riformulare </a:t>
            </a:r>
            <a:r>
              <a:rPr lang="it-IT" sz="2100" b="1" dirty="0">
                <a:solidFill>
                  <a:srgbClr val="231F20"/>
                </a:solidFill>
                <a:effectLst/>
                <a:ea typeface="Palatino Linotype" panose="02040502050505030304" pitchFamily="18" charset="0"/>
                <a:cs typeface="Palatino Linotype" panose="02040502050505030304" pitchFamily="18" charset="0"/>
              </a:rPr>
              <a:t>l’annuncio </a:t>
            </a:r>
            <a:r>
              <a:rPr lang="it-IT" sz="2100" b="1" dirty="0" err="1">
                <a:solidFill>
                  <a:srgbClr val="231F20"/>
                </a:solidFill>
                <a:effectLst/>
                <a:ea typeface="Palatino Linotype" panose="02040502050505030304" pitchFamily="18" charset="0"/>
                <a:cs typeface="Palatino Linotype" panose="02040502050505030304" pitchFamily="18" charset="0"/>
              </a:rPr>
              <a:t>kerygmatico</a:t>
            </a:r>
            <a:r>
              <a:rPr lang="it-IT" sz="2100" b="1" dirty="0">
                <a:solidFill>
                  <a:srgbClr val="231F20"/>
                </a:solidFill>
                <a:effectLst/>
                <a:ea typeface="Palatino Linotype" panose="02040502050505030304" pitchFamily="18" charset="0"/>
                <a:cs typeface="Palatino Linotype" panose="02040502050505030304" pitchFamily="18" charset="0"/>
              </a:rPr>
              <a:t> </a:t>
            </a:r>
            <a:r>
              <a:rPr lang="it-IT" sz="2100" dirty="0">
                <a:solidFill>
                  <a:srgbClr val="231F20"/>
                </a:solidFill>
                <a:effectLst/>
                <a:ea typeface="Palatino Linotype" panose="02040502050505030304" pitchFamily="18" charset="0"/>
                <a:cs typeface="Palatino Linotype" panose="02040502050505030304" pitchFamily="18" charset="0"/>
              </a:rPr>
              <a:t>della redenzione di Cristo che ci salva dalla realtà del peccato, che sempre incombe sulla vita dell’uomo.</a:t>
            </a:r>
          </a:p>
          <a:p>
            <a:pPr marR="0" lvl="0" algn="just" defTabSz="914400" rtl="0" eaLnBrk="1" fontAlgn="auto" latinLnBrk="0" hangingPunct="1">
              <a:lnSpc>
                <a:spcPct val="100000"/>
              </a:lnSpc>
              <a:spcBef>
                <a:spcPts val="0"/>
              </a:spcBef>
              <a:spcAft>
                <a:spcPts val="0"/>
              </a:spcAft>
              <a:buClrTx/>
              <a:buSzTx/>
              <a:tabLst/>
              <a:defRPr/>
            </a:pPr>
            <a:r>
              <a:rPr lang="it-IT" sz="2100" b="1" dirty="0">
                <a:solidFill>
                  <a:srgbClr val="231F20"/>
                </a:solidFill>
                <a:effectLst/>
                <a:ea typeface="Palatino Linotype" panose="02040502050505030304" pitchFamily="18" charset="0"/>
                <a:cs typeface="Palatino Linotype" panose="02040502050505030304" pitchFamily="18" charset="0"/>
              </a:rPr>
              <a:t>73.</a:t>
            </a:r>
            <a:r>
              <a:rPr lang="it-IT" sz="2100" dirty="0">
                <a:solidFill>
                  <a:srgbClr val="231F20"/>
                </a:solidFill>
                <a:effectLst/>
                <a:ea typeface="Palatino Linotype" panose="02040502050505030304" pitchFamily="18" charset="0"/>
                <a:cs typeface="Palatino Linotype" panose="02040502050505030304" pitchFamily="18" charset="0"/>
              </a:rPr>
              <a:t> </a:t>
            </a:r>
            <a:r>
              <a:rPr lang="it-IT" sz="2100" b="1" dirty="0">
                <a:solidFill>
                  <a:srgbClr val="231F20"/>
                </a:solidFill>
                <a:effectLst/>
                <a:ea typeface="Palatino Linotype" panose="02040502050505030304" pitchFamily="18" charset="0"/>
                <a:cs typeface="Palatino Linotype" panose="02040502050505030304" pitchFamily="18" charset="0"/>
              </a:rPr>
              <a:t>Riassumendo</a:t>
            </a:r>
            <a:r>
              <a:rPr lang="it-IT" sz="2100" dirty="0">
                <a:solidFill>
                  <a:srgbClr val="231F20"/>
                </a:solidFill>
                <a:effectLst/>
                <a:ea typeface="Palatino Linotype" panose="02040502050505030304" pitchFamily="18" charset="0"/>
                <a:cs typeface="Palatino Linotype" panose="02040502050505030304" pitchFamily="18" charset="0"/>
              </a:rPr>
              <a:t>,</a:t>
            </a:r>
            <a:r>
              <a:rPr lang="it-IT" sz="2100" spc="-55" dirty="0">
                <a:solidFill>
                  <a:srgbClr val="231F20"/>
                </a:solidFill>
                <a:effectLst/>
                <a:ea typeface="Palatino Linotype" panose="02040502050505030304" pitchFamily="18" charset="0"/>
                <a:cs typeface="Palatino Linotype" panose="02040502050505030304" pitchFamily="18" charset="0"/>
              </a:rPr>
              <a:t> </a:t>
            </a:r>
            <a:r>
              <a:rPr lang="it-IT" sz="2100" dirty="0">
                <a:solidFill>
                  <a:srgbClr val="231F20"/>
                </a:solidFill>
                <a:effectLst/>
                <a:ea typeface="Palatino Linotype" panose="02040502050505030304" pitchFamily="18" charset="0"/>
                <a:cs typeface="Palatino Linotype" panose="02040502050505030304" pitchFamily="18" charset="0"/>
              </a:rPr>
              <a:t>le</a:t>
            </a:r>
            <a:r>
              <a:rPr lang="it-IT" sz="2100" spc="-55" dirty="0">
                <a:solidFill>
                  <a:srgbClr val="231F20"/>
                </a:solidFill>
                <a:effectLst/>
                <a:ea typeface="Palatino Linotype" panose="02040502050505030304" pitchFamily="18" charset="0"/>
                <a:cs typeface="Palatino Linotype" panose="02040502050505030304" pitchFamily="18" charset="0"/>
              </a:rPr>
              <a:t> </a:t>
            </a:r>
            <a:r>
              <a:rPr lang="it-IT" sz="2100" dirty="0">
                <a:solidFill>
                  <a:srgbClr val="231F20"/>
                </a:solidFill>
                <a:effectLst/>
                <a:ea typeface="Palatino Linotype" panose="02040502050505030304" pitchFamily="18" charset="0"/>
                <a:cs typeface="Palatino Linotype" panose="02040502050505030304" pitchFamily="18" charset="0"/>
              </a:rPr>
              <a:t>finalità</a:t>
            </a:r>
            <a:r>
              <a:rPr lang="it-IT" sz="2100" spc="-55" dirty="0">
                <a:solidFill>
                  <a:srgbClr val="231F20"/>
                </a:solidFill>
                <a:effectLst/>
                <a:ea typeface="Palatino Linotype" panose="02040502050505030304" pitchFamily="18" charset="0"/>
                <a:cs typeface="Palatino Linotype" panose="02040502050505030304" pitchFamily="18" charset="0"/>
              </a:rPr>
              <a:t> </a:t>
            </a:r>
            <a:r>
              <a:rPr lang="it-IT" sz="2100" dirty="0">
                <a:solidFill>
                  <a:srgbClr val="231F20"/>
                </a:solidFill>
                <a:effectLst/>
                <a:ea typeface="Palatino Linotype" panose="02040502050505030304" pitchFamily="18" charset="0"/>
                <a:cs typeface="Palatino Linotype" panose="02040502050505030304" pitchFamily="18" charset="0"/>
              </a:rPr>
              <a:t>della</a:t>
            </a:r>
            <a:r>
              <a:rPr lang="it-IT" sz="2100" spc="-55" dirty="0">
                <a:solidFill>
                  <a:srgbClr val="231F20"/>
                </a:solidFill>
                <a:effectLst/>
                <a:ea typeface="Palatino Linotype" panose="02040502050505030304" pitchFamily="18" charset="0"/>
                <a:cs typeface="Palatino Linotype" panose="02040502050505030304" pitchFamily="18" charset="0"/>
              </a:rPr>
              <a:t> </a:t>
            </a:r>
            <a:r>
              <a:rPr lang="it-IT" sz="2100" dirty="0">
                <a:solidFill>
                  <a:srgbClr val="231F20"/>
                </a:solidFill>
                <a:effectLst/>
                <a:ea typeface="Palatino Linotype" panose="02040502050505030304" pitchFamily="18" charset="0"/>
                <a:cs typeface="Palatino Linotype" panose="02040502050505030304" pitchFamily="18" charset="0"/>
              </a:rPr>
              <a:t>preparazione</a:t>
            </a:r>
            <a:r>
              <a:rPr lang="it-IT" sz="2100" spc="-60" dirty="0">
                <a:solidFill>
                  <a:srgbClr val="231F20"/>
                </a:solidFill>
                <a:effectLst/>
                <a:ea typeface="Palatino Linotype" panose="02040502050505030304" pitchFamily="18" charset="0"/>
                <a:cs typeface="Palatino Linotype" panose="02040502050505030304" pitchFamily="18" charset="0"/>
              </a:rPr>
              <a:t> </a:t>
            </a:r>
            <a:r>
              <a:rPr lang="it-IT" sz="2100" dirty="0">
                <a:solidFill>
                  <a:srgbClr val="231F20"/>
                </a:solidFill>
                <a:effectLst/>
                <a:ea typeface="Palatino Linotype" panose="02040502050505030304" pitchFamily="18" charset="0"/>
                <a:cs typeface="Palatino Linotype" panose="02040502050505030304" pitchFamily="18" charset="0"/>
              </a:rPr>
              <a:t>prossima sono: a) richiamare gli aspetti dottrinali, morali e spirituali del matrimonio (esplicitando anche i contenuti dei colloqui</a:t>
            </a:r>
            <a:r>
              <a:rPr lang="it-IT" sz="2100" spc="-15" dirty="0">
                <a:solidFill>
                  <a:srgbClr val="231F20"/>
                </a:solidFill>
                <a:effectLst/>
                <a:ea typeface="Palatino Linotype" panose="02040502050505030304" pitchFamily="18" charset="0"/>
                <a:cs typeface="Palatino Linotype" panose="02040502050505030304" pitchFamily="18" charset="0"/>
              </a:rPr>
              <a:t> </a:t>
            </a:r>
            <a:r>
              <a:rPr lang="it-IT" sz="2100" dirty="0">
                <a:solidFill>
                  <a:srgbClr val="231F20"/>
                </a:solidFill>
                <a:effectLst/>
                <a:ea typeface="Palatino Linotype" panose="02040502050505030304" pitchFamily="18" charset="0"/>
                <a:cs typeface="Palatino Linotype" panose="02040502050505030304" pitchFamily="18" charset="0"/>
              </a:rPr>
              <a:t>canonici</a:t>
            </a:r>
            <a:r>
              <a:rPr lang="it-IT" sz="2100" spc="-15" dirty="0">
                <a:solidFill>
                  <a:srgbClr val="231F20"/>
                </a:solidFill>
                <a:effectLst/>
                <a:ea typeface="Palatino Linotype" panose="02040502050505030304" pitchFamily="18" charset="0"/>
                <a:cs typeface="Palatino Linotype" panose="02040502050505030304" pitchFamily="18" charset="0"/>
              </a:rPr>
              <a:t> </a:t>
            </a:r>
            <a:r>
              <a:rPr lang="it-IT" sz="2100" dirty="0">
                <a:solidFill>
                  <a:srgbClr val="231F20"/>
                </a:solidFill>
                <a:effectLst/>
                <a:ea typeface="Palatino Linotype" panose="02040502050505030304" pitchFamily="18" charset="0"/>
                <a:cs typeface="Palatino Linotype" panose="02040502050505030304" pitchFamily="18" charset="0"/>
              </a:rPr>
              <a:t>prescritti);</a:t>
            </a:r>
            <a:r>
              <a:rPr lang="it-IT" sz="2100" spc="-15" dirty="0">
                <a:solidFill>
                  <a:srgbClr val="231F20"/>
                </a:solidFill>
                <a:effectLst/>
                <a:ea typeface="Palatino Linotype" panose="02040502050505030304" pitchFamily="18" charset="0"/>
                <a:cs typeface="Palatino Linotype" panose="02040502050505030304" pitchFamily="18" charset="0"/>
              </a:rPr>
              <a:t> </a:t>
            </a:r>
            <a:r>
              <a:rPr lang="it-IT" sz="2100" dirty="0">
                <a:solidFill>
                  <a:srgbClr val="231F20"/>
                </a:solidFill>
                <a:effectLst/>
                <a:ea typeface="Palatino Linotype" panose="02040502050505030304" pitchFamily="18" charset="0"/>
                <a:cs typeface="Palatino Linotype" panose="02040502050505030304" pitchFamily="18" charset="0"/>
              </a:rPr>
              <a:t>b)</a:t>
            </a:r>
            <a:r>
              <a:rPr lang="it-IT" sz="2100" spc="-15" dirty="0">
                <a:solidFill>
                  <a:srgbClr val="231F20"/>
                </a:solidFill>
                <a:effectLst/>
                <a:ea typeface="Palatino Linotype" panose="02040502050505030304" pitchFamily="18" charset="0"/>
                <a:cs typeface="Palatino Linotype" panose="02040502050505030304" pitchFamily="18" charset="0"/>
              </a:rPr>
              <a:t> </a:t>
            </a:r>
            <a:r>
              <a:rPr lang="it-IT" sz="2100" dirty="0">
                <a:solidFill>
                  <a:srgbClr val="231F20"/>
                </a:solidFill>
                <a:effectLst/>
                <a:ea typeface="Palatino Linotype" panose="02040502050505030304" pitchFamily="18" charset="0"/>
                <a:cs typeface="Palatino Linotype" panose="02040502050505030304" pitchFamily="18" charset="0"/>
              </a:rPr>
              <a:t>vivere</a:t>
            </a:r>
            <a:r>
              <a:rPr lang="it-IT" sz="2100" spc="-15" dirty="0">
                <a:solidFill>
                  <a:srgbClr val="231F20"/>
                </a:solidFill>
                <a:effectLst/>
                <a:ea typeface="Palatino Linotype" panose="02040502050505030304" pitchFamily="18" charset="0"/>
                <a:cs typeface="Palatino Linotype" panose="02040502050505030304" pitchFamily="18" charset="0"/>
              </a:rPr>
              <a:t> </a:t>
            </a:r>
            <a:r>
              <a:rPr lang="it-IT" sz="2100" dirty="0">
                <a:solidFill>
                  <a:srgbClr val="231F20"/>
                </a:solidFill>
                <a:effectLst/>
                <a:ea typeface="Palatino Linotype" panose="02040502050505030304" pitchFamily="18" charset="0"/>
                <a:cs typeface="Palatino Linotype" panose="02040502050505030304" pitchFamily="18" charset="0"/>
              </a:rPr>
              <a:t>esperienze</a:t>
            </a:r>
            <a:r>
              <a:rPr lang="it-IT" sz="2100" spc="-15" dirty="0">
                <a:solidFill>
                  <a:srgbClr val="231F20"/>
                </a:solidFill>
                <a:effectLst/>
                <a:ea typeface="Palatino Linotype" panose="02040502050505030304" pitchFamily="18" charset="0"/>
                <a:cs typeface="Palatino Linotype" panose="02040502050505030304" pitchFamily="18" charset="0"/>
              </a:rPr>
              <a:t> </a:t>
            </a:r>
            <a:r>
              <a:rPr lang="it-IT" sz="2100" dirty="0">
                <a:solidFill>
                  <a:srgbClr val="231F20"/>
                </a:solidFill>
                <a:effectLst/>
                <a:ea typeface="Palatino Linotype" panose="02040502050505030304" pitchFamily="18" charset="0"/>
                <a:cs typeface="Palatino Linotype" panose="02040502050505030304" pitchFamily="18" charset="0"/>
              </a:rPr>
              <a:t>spirituali di</a:t>
            </a:r>
            <a:r>
              <a:rPr lang="it-IT" sz="2100" spc="-55" dirty="0">
                <a:solidFill>
                  <a:srgbClr val="231F20"/>
                </a:solidFill>
                <a:effectLst/>
                <a:ea typeface="Palatino Linotype" panose="02040502050505030304" pitchFamily="18" charset="0"/>
                <a:cs typeface="Palatino Linotype" panose="02040502050505030304" pitchFamily="18" charset="0"/>
              </a:rPr>
              <a:t> </a:t>
            </a:r>
            <a:r>
              <a:rPr lang="it-IT" sz="2100" dirty="0">
                <a:solidFill>
                  <a:srgbClr val="231F20"/>
                </a:solidFill>
                <a:effectLst/>
                <a:ea typeface="Palatino Linotype" panose="02040502050505030304" pitchFamily="18" charset="0"/>
                <a:cs typeface="Palatino Linotype" panose="02040502050505030304" pitchFamily="18" charset="0"/>
              </a:rPr>
              <a:t>incontro</a:t>
            </a:r>
            <a:r>
              <a:rPr lang="it-IT" sz="2100" spc="-55" dirty="0">
                <a:solidFill>
                  <a:srgbClr val="231F20"/>
                </a:solidFill>
                <a:effectLst/>
                <a:ea typeface="Palatino Linotype" panose="02040502050505030304" pitchFamily="18" charset="0"/>
                <a:cs typeface="Palatino Linotype" panose="02040502050505030304" pitchFamily="18" charset="0"/>
              </a:rPr>
              <a:t> </a:t>
            </a:r>
            <a:r>
              <a:rPr lang="it-IT" sz="2100" dirty="0">
                <a:solidFill>
                  <a:srgbClr val="231F20"/>
                </a:solidFill>
                <a:effectLst/>
                <a:ea typeface="Palatino Linotype" panose="02040502050505030304" pitchFamily="18" charset="0"/>
                <a:cs typeface="Palatino Linotype" panose="02040502050505030304" pitchFamily="18" charset="0"/>
              </a:rPr>
              <a:t>con</a:t>
            </a:r>
            <a:r>
              <a:rPr lang="it-IT" sz="2100" spc="-55" dirty="0">
                <a:solidFill>
                  <a:srgbClr val="231F20"/>
                </a:solidFill>
                <a:effectLst/>
                <a:ea typeface="Palatino Linotype" panose="02040502050505030304" pitchFamily="18" charset="0"/>
                <a:cs typeface="Palatino Linotype" panose="02040502050505030304" pitchFamily="18" charset="0"/>
              </a:rPr>
              <a:t> </a:t>
            </a:r>
            <a:r>
              <a:rPr lang="it-IT" sz="2100" dirty="0">
                <a:solidFill>
                  <a:srgbClr val="231F20"/>
                </a:solidFill>
                <a:effectLst/>
                <a:ea typeface="Palatino Linotype" panose="02040502050505030304" pitchFamily="18" charset="0"/>
                <a:cs typeface="Palatino Linotype" panose="02040502050505030304" pitchFamily="18" charset="0"/>
              </a:rPr>
              <a:t>il</a:t>
            </a:r>
            <a:r>
              <a:rPr lang="it-IT" sz="2100" spc="-55" dirty="0">
                <a:solidFill>
                  <a:srgbClr val="231F20"/>
                </a:solidFill>
                <a:effectLst/>
                <a:ea typeface="Palatino Linotype" panose="02040502050505030304" pitchFamily="18" charset="0"/>
                <a:cs typeface="Palatino Linotype" panose="02040502050505030304" pitchFamily="18" charset="0"/>
              </a:rPr>
              <a:t> </a:t>
            </a:r>
            <a:r>
              <a:rPr lang="it-IT" sz="2100" dirty="0">
                <a:solidFill>
                  <a:srgbClr val="231F20"/>
                </a:solidFill>
                <a:effectLst/>
                <a:ea typeface="Palatino Linotype" panose="02040502050505030304" pitchFamily="18" charset="0"/>
                <a:cs typeface="Palatino Linotype" panose="02040502050505030304" pitchFamily="18" charset="0"/>
              </a:rPr>
              <a:t>Signore;</a:t>
            </a:r>
            <a:r>
              <a:rPr lang="it-IT" sz="2100" spc="-55" dirty="0">
                <a:solidFill>
                  <a:srgbClr val="231F20"/>
                </a:solidFill>
                <a:effectLst/>
                <a:ea typeface="Palatino Linotype" panose="02040502050505030304" pitchFamily="18" charset="0"/>
                <a:cs typeface="Palatino Linotype" panose="02040502050505030304" pitchFamily="18" charset="0"/>
              </a:rPr>
              <a:t> ritiro spirituale; veglia di preghiera; </a:t>
            </a:r>
            <a:r>
              <a:rPr lang="it-IT" sz="2100" dirty="0">
                <a:solidFill>
                  <a:srgbClr val="231F20"/>
                </a:solidFill>
                <a:effectLst/>
                <a:ea typeface="Palatino Linotype" panose="02040502050505030304" pitchFamily="18" charset="0"/>
                <a:cs typeface="Palatino Linotype" panose="02040502050505030304" pitchFamily="18" charset="0"/>
              </a:rPr>
              <a:t>c)</a:t>
            </a:r>
            <a:r>
              <a:rPr lang="it-IT" sz="2100" spc="-55" dirty="0">
                <a:solidFill>
                  <a:srgbClr val="231F20"/>
                </a:solidFill>
                <a:effectLst/>
                <a:ea typeface="Palatino Linotype" panose="02040502050505030304" pitchFamily="18" charset="0"/>
                <a:cs typeface="Palatino Linotype" panose="02040502050505030304" pitchFamily="18" charset="0"/>
              </a:rPr>
              <a:t> </a:t>
            </a:r>
            <a:r>
              <a:rPr lang="it-IT" sz="2100" dirty="0">
                <a:solidFill>
                  <a:srgbClr val="231F20"/>
                </a:solidFill>
                <a:effectLst/>
                <a:ea typeface="Palatino Linotype" panose="02040502050505030304" pitchFamily="18" charset="0"/>
                <a:cs typeface="Palatino Linotype" panose="02040502050505030304" pitchFamily="18" charset="0"/>
              </a:rPr>
              <a:t>preparare</a:t>
            </a:r>
            <a:r>
              <a:rPr lang="it-IT" sz="2100" spc="-55" dirty="0">
                <a:solidFill>
                  <a:srgbClr val="231F20"/>
                </a:solidFill>
                <a:effectLst/>
                <a:ea typeface="Palatino Linotype" panose="02040502050505030304" pitchFamily="18" charset="0"/>
                <a:cs typeface="Palatino Linotype" panose="02040502050505030304" pitchFamily="18" charset="0"/>
              </a:rPr>
              <a:t> </a:t>
            </a:r>
            <a:r>
              <a:rPr lang="it-IT" sz="2100" dirty="0">
                <a:solidFill>
                  <a:srgbClr val="231F20"/>
                </a:solidFill>
                <a:effectLst/>
                <a:ea typeface="Palatino Linotype" panose="02040502050505030304" pitchFamily="18" charset="0"/>
                <a:cs typeface="Palatino Linotype" panose="02040502050505030304" pitchFamily="18" charset="0"/>
              </a:rPr>
              <a:t>ad</a:t>
            </a:r>
            <a:r>
              <a:rPr lang="it-IT" sz="2100" spc="-55" dirty="0">
                <a:solidFill>
                  <a:srgbClr val="231F20"/>
                </a:solidFill>
                <a:effectLst/>
                <a:ea typeface="Palatino Linotype" panose="02040502050505030304" pitchFamily="18" charset="0"/>
                <a:cs typeface="Palatino Linotype" panose="02040502050505030304" pitchFamily="18" charset="0"/>
              </a:rPr>
              <a:t> </a:t>
            </a:r>
            <a:r>
              <a:rPr lang="it-IT" sz="2100" dirty="0">
                <a:solidFill>
                  <a:srgbClr val="231F20"/>
                </a:solidFill>
                <a:effectLst/>
                <a:ea typeface="Palatino Linotype" panose="02040502050505030304" pitchFamily="18" charset="0"/>
                <a:cs typeface="Palatino Linotype" panose="02040502050505030304" pitchFamily="18" charset="0"/>
              </a:rPr>
              <a:t>una</a:t>
            </a:r>
            <a:r>
              <a:rPr lang="it-IT" sz="2100" spc="-55" dirty="0">
                <a:solidFill>
                  <a:srgbClr val="231F20"/>
                </a:solidFill>
                <a:effectLst/>
                <a:ea typeface="Palatino Linotype" panose="02040502050505030304" pitchFamily="18" charset="0"/>
                <a:cs typeface="Palatino Linotype" panose="02040502050505030304" pitchFamily="18" charset="0"/>
              </a:rPr>
              <a:t> </a:t>
            </a:r>
            <a:r>
              <a:rPr lang="it-IT" sz="2100" dirty="0">
                <a:solidFill>
                  <a:srgbClr val="231F20"/>
                </a:solidFill>
                <a:effectLst/>
                <a:ea typeface="Palatino Linotype" panose="02040502050505030304" pitchFamily="18" charset="0"/>
                <a:cs typeface="Palatino Linotype" panose="02040502050505030304" pitchFamily="18" charset="0"/>
              </a:rPr>
              <a:t>consapevole e fruttuosa partecipazione alla liturgia nuziale.</a:t>
            </a:r>
            <a:endParaRPr lang="it-IT" sz="2100" i="1" dirty="0">
              <a:solidFill>
                <a:srgbClr val="0000FF"/>
              </a:solidFill>
              <a:effectLst/>
            </a:endParaRPr>
          </a:p>
        </p:txBody>
      </p:sp>
      <p:pic>
        <p:nvPicPr>
          <p:cNvPr id="9" name="Picture 2" descr="Gli adolescenti credono ancora nell'amore: quale amore però? - AdoleScienza  Magazine">
            <a:extLst>
              <a:ext uri="{FF2B5EF4-FFF2-40B4-BE49-F238E27FC236}">
                <a16:creationId xmlns="" xmlns:a16="http://schemas.microsoft.com/office/drawing/2014/main" id="{FFB3B2D2-5D31-05CA-1C64-DDDF5081820C}"/>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76672"/>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672614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744972"/>
            <a:ext cx="8208912" cy="449353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PAPA FRANCESCO</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2000" b="1" i="0" dirty="0">
              <a:solidFill>
                <a:srgbClr val="0000FF"/>
              </a:solidFill>
              <a:effectLst/>
              <a:latin typeface="Lora"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200" b="0" i="0" dirty="0">
                <a:solidFill>
                  <a:srgbClr val="333333"/>
                </a:solidFill>
                <a:effectLst/>
              </a:rPr>
              <a:t>Ma c’è anche un </a:t>
            </a:r>
            <a:r>
              <a:rPr lang="it-IT" sz="2200" b="1" i="0" dirty="0">
                <a:solidFill>
                  <a:srgbClr val="FF0000"/>
                </a:solidFill>
                <a:effectLst/>
              </a:rPr>
              <a:t>sentimento di giustizia </a:t>
            </a:r>
            <a:r>
              <a:rPr lang="it-IT" sz="2200" b="0" i="0" dirty="0">
                <a:solidFill>
                  <a:srgbClr val="333333"/>
                </a:solidFill>
                <a:effectLst/>
              </a:rPr>
              <a:t>che dovrebbe animarci. La Chiesa è madre, e una madre non fa preferenze fra i figli. Non li tratta con disparità, dedica a tutti le stesse cure, le stesse attenzioni, lo stesso tempo. </a:t>
            </a:r>
            <a:r>
              <a:rPr lang="it-IT" sz="2200" b="1" i="0" dirty="0">
                <a:solidFill>
                  <a:srgbClr val="333333"/>
                </a:solidFill>
                <a:effectLst/>
              </a:rPr>
              <a:t>Dedicare tempo è segno di amore</a:t>
            </a:r>
            <a:r>
              <a:rPr lang="it-IT" sz="2200" b="0" i="0" dirty="0">
                <a:solidFill>
                  <a:srgbClr val="333333"/>
                </a:solidFill>
                <a:effectLst/>
              </a:rPr>
              <a:t>: se non dedichiamo tempo a una persona è segno che non le vogliamo bene. Questo mi viene in mente tante volte quando penso che la Chiesa dedica molto tempo, alcuni anni, alla preparazione dei candidati al sacerdozio o alla vita religiosa, ma </a:t>
            </a:r>
            <a:r>
              <a:rPr lang="it-IT" sz="2200" b="1" i="0" dirty="0">
                <a:solidFill>
                  <a:srgbClr val="333333"/>
                </a:solidFill>
                <a:effectLst/>
              </a:rPr>
              <a:t>dedica poco tempo</a:t>
            </a:r>
            <a:r>
              <a:rPr lang="it-IT" sz="2200" b="0" i="0" dirty="0">
                <a:solidFill>
                  <a:srgbClr val="333333"/>
                </a:solidFill>
                <a:effectLst/>
              </a:rPr>
              <a:t>, solo alcune settimane, a coloro che si preparano al matrimonio. Come i sacerdoti e i consacrati, anche i coniugi sono figli della madre Chiesa, e una così grande differenza di trattamento non è giusta. </a:t>
            </a:r>
            <a:endParaRPr lang="it-IT" sz="2200" b="1" i="0" dirty="0">
              <a:solidFill>
                <a:srgbClr val="0000FF"/>
              </a:solidFill>
              <a:effectLst/>
            </a:endParaRPr>
          </a:p>
        </p:txBody>
      </p:sp>
      <p:pic>
        <p:nvPicPr>
          <p:cNvPr id="9" name="Picture 2" descr="Gli adolescenti credono ancora nell'amore: quale amore però? - AdoleScienza  Magazine">
            <a:extLst>
              <a:ext uri="{FF2B5EF4-FFF2-40B4-BE49-F238E27FC236}">
                <a16:creationId xmlns="" xmlns:a16="http://schemas.microsoft.com/office/drawing/2014/main" id="{F4523B06-70DA-8B5E-B45B-BC381EEEC6AD}"/>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04248" y="491799"/>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6711511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29491"/>
            <a:ext cx="8208912" cy="273921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400" b="1" i="0" dirty="0">
              <a:solidFill>
                <a:srgbClr val="0000FF"/>
              </a:solidFill>
              <a:effectLst/>
              <a:latin typeface="Lora" pitchFamily="2" charset="0"/>
            </a:endParaRPr>
          </a:p>
          <a:p>
            <a:pPr marR="0" lvl="0" algn="just" defTabSz="914400" rtl="0" eaLnBrk="1" fontAlgn="auto" latinLnBrk="0" hangingPunct="1">
              <a:lnSpc>
                <a:spcPct val="100000"/>
              </a:lnSpc>
              <a:spcBef>
                <a:spcPts val="0"/>
              </a:spcBef>
              <a:spcAft>
                <a:spcPts val="0"/>
              </a:spcAft>
              <a:buClrTx/>
              <a:buSzTx/>
              <a:tabLst/>
              <a:defRPr/>
            </a:pPr>
            <a:r>
              <a:rPr lang="it-IT" sz="2400" b="1" dirty="0"/>
              <a:t>Fase catecumenale: *Seconda tappa: preparazione immediata</a:t>
            </a:r>
          </a:p>
          <a:p>
            <a:pPr marR="0" lvl="0" algn="just" defTabSz="914400" rtl="0" eaLnBrk="1" fontAlgn="auto" latinLnBrk="0" hangingPunct="1">
              <a:lnSpc>
                <a:spcPct val="100000"/>
              </a:lnSpc>
              <a:spcBef>
                <a:spcPts val="0"/>
              </a:spcBef>
              <a:spcAft>
                <a:spcPts val="0"/>
              </a:spcAft>
              <a:buClrTx/>
              <a:buSzTx/>
              <a:tabLst/>
              <a:defRPr/>
            </a:pPr>
            <a:r>
              <a:rPr lang="it-IT" sz="2200" b="1" dirty="0">
                <a:solidFill>
                  <a:srgbClr val="231F20"/>
                </a:solidFill>
                <a:effectLst/>
                <a:ea typeface="Palatino Linotype" panose="02040502050505030304" pitchFamily="18" charset="0"/>
                <a:cs typeface="Palatino Linotype" panose="02040502050505030304" pitchFamily="18" charset="0"/>
              </a:rPr>
              <a:t>72. </a:t>
            </a:r>
            <a:r>
              <a:rPr lang="it-IT" sz="2200" dirty="0">
                <a:solidFill>
                  <a:srgbClr val="231F20"/>
                </a:solidFill>
                <a:effectLst/>
                <a:ea typeface="Palatino Linotype" panose="02040502050505030304" pitchFamily="18" charset="0"/>
                <a:cs typeface="Palatino Linotype" panose="02040502050505030304" pitchFamily="18" charset="0"/>
              </a:rPr>
              <a:t>Il </a:t>
            </a:r>
            <a:r>
              <a:rPr lang="it-IT" sz="2200" b="1" dirty="0">
                <a:solidFill>
                  <a:srgbClr val="231F20"/>
                </a:solidFill>
                <a:effectLst/>
                <a:ea typeface="Palatino Linotype" panose="02040502050505030304" pitchFamily="18" charset="0"/>
                <a:cs typeface="Palatino Linotype" panose="02040502050505030304" pitchFamily="18" charset="0"/>
              </a:rPr>
              <a:t>coinvolgimento dei genitori</a:t>
            </a:r>
            <a:r>
              <a:rPr lang="it-IT" sz="2200" dirty="0">
                <a:solidFill>
                  <a:srgbClr val="231F20"/>
                </a:solidFill>
                <a:effectLst/>
                <a:ea typeface="Palatino Linotype" panose="02040502050505030304" pitchFamily="18" charset="0"/>
                <a:cs typeface="Palatino Linotype" panose="02040502050505030304" pitchFamily="18" charset="0"/>
              </a:rPr>
              <a:t>, dei testimoni e dei membri più stretti della famiglia in un momento di preghiera prima delle nozze, anche al di fuori della celebrazione della Confessione, può rivelarsi un’occasione molto bella per tutti, per stringersi attorno alla nuova coppia; per gli sposi, per ricevere la benedizione dei genitori.</a:t>
            </a:r>
            <a:endParaRPr lang="it-IT" sz="2200" i="1" dirty="0">
              <a:solidFill>
                <a:srgbClr val="0000FF"/>
              </a:solidFill>
              <a:effectLst/>
            </a:endParaRPr>
          </a:p>
        </p:txBody>
      </p:sp>
      <p:pic>
        <p:nvPicPr>
          <p:cNvPr id="9" name="Picture 2" descr="Gli adolescenti credono ancora nell'amore: quale amore però? - AdoleScienza  Magazine">
            <a:extLst>
              <a:ext uri="{FF2B5EF4-FFF2-40B4-BE49-F238E27FC236}">
                <a16:creationId xmlns="" xmlns:a16="http://schemas.microsoft.com/office/drawing/2014/main" id="{FFB3B2D2-5D31-05CA-1C64-DDDF5081820C}"/>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76672"/>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0131127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29491"/>
            <a:ext cx="8208912" cy="504753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400" b="1" i="0" dirty="0">
              <a:solidFill>
                <a:srgbClr val="0000FF"/>
              </a:solidFill>
              <a:effectLst/>
              <a:latin typeface="Lora" pitchFamily="2" charset="0"/>
            </a:endParaRPr>
          </a:p>
          <a:p>
            <a:pPr marR="0" lvl="0" algn="just" defTabSz="914400" rtl="0" eaLnBrk="1" fontAlgn="auto" latinLnBrk="0" hangingPunct="1">
              <a:lnSpc>
                <a:spcPct val="100000"/>
              </a:lnSpc>
              <a:spcBef>
                <a:spcPts val="0"/>
              </a:spcBef>
              <a:spcAft>
                <a:spcPts val="0"/>
              </a:spcAft>
              <a:buClrTx/>
              <a:buSzTx/>
              <a:tabLst/>
              <a:defRPr/>
            </a:pPr>
            <a:r>
              <a:rPr lang="it-IT" sz="2400" b="1" dirty="0"/>
              <a:t>Fase catecumenale: *Seconda tappa: preparazione immediata</a:t>
            </a:r>
          </a:p>
          <a:p>
            <a:pPr algn="just">
              <a:defRPr/>
            </a:pPr>
            <a:r>
              <a:rPr lang="it-IT" sz="2000" b="1" dirty="0">
                <a:solidFill>
                  <a:srgbClr val="231F20"/>
                </a:solidFill>
                <a:latin typeface="Palatino Linotype" panose="02040502050505030304" pitchFamily="18" charset="0"/>
                <a:ea typeface="Palatino Linotype" panose="02040502050505030304" pitchFamily="18" charset="0"/>
                <a:cs typeface="Palatino Linotype" panose="02040502050505030304" pitchFamily="18" charset="0"/>
              </a:rPr>
              <a:t>Nota 63:</a:t>
            </a:r>
            <a:r>
              <a:rPr lang="it-IT" sz="1800" dirty="0">
                <a:solidFill>
                  <a:srgbClr val="231F20"/>
                </a:solidFill>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«Nella preparazione più immediata è importante illuminare gli sposi perché vivano con grande profondità la </a:t>
            </a:r>
            <a:r>
              <a:rPr lang="it-IT" sz="2000" b="1" dirty="0">
                <a:solidFill>
                  <a:srgbClr val="231F20"/>
                </a:solidFill>
                <a:effectLst/>
                <a:ea typeface="Palatino Linotype" panose="02040502050505030304" pitchFamily="18" charset="0"/>
                <a:cs typeface="Palatino Linotype" panose="02040502050505030304" pitchFamily="18" charset="0"/>
              </a:rPr>
              <a:t>celebrazione liturgica</a:t>
            </a:r>
            <a:r>
              <a:rPr lang="it-IT" sz="2000" dirty="0">
                <a:solidFill>
                  <a:srgbClr val="231F20"/>
                </a:solidFill>
                <a:effectLst/>
                <a:ea typeface="Palatino Linotype" panose="02040502050505030304" pitchFamily="18" charset="0"/>
                <a:cs typeface="Palatino Linotype" panose="02040502050505030304" pitchFamily="18" charset="0"/>
              </a:rPr>
              <a:t>, aiutandoli</a:t>
            </a:r>
            <a:r>
              <a:rPr lang="it-IT" sz="2000" spc="-3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a</a:t>
            </a:r>
            <a:r>
              <a:rPr lang="it-IT" sz="2000" spc="-3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comprendere</a:t>
            </a:r>
            <a:r>
              <a:rPr lang="it-IT" sz="2000" spc="-3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e</a:t>
            </a:r>
            <a:r>
              <a:rPr lang="it-IT" sz="2000" spc="-3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a</a:t>
            </a:r>
            <a:r>
              <a:rPr lang="it-IT" sz="2000" spc="-3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vivere</a:t>
            </a:r>
            <a:r>
              <a:rPr lang="it-IT" sz="2000" spc="-3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il</a:t>
            </a:r>
            <a:r>
              <a:rPr lang="it-IT" sz="2000" spc="-3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senso</a:t>
            </a:r>
            <a:r>
              <a:rPr lang="it-IT" sz="2000" spc="-3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di</a:t>
            </a:r>
            <a:r>
              <a:rPr lang="it-IT" sz="2000" spc="-3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ciascun</a:t>
            </a:r>
            <a:r>
              <a:rPr lang="it-IT" sz="2000" spc="-3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gesto.</a:t>
            </a:r>
            <a:r>
              <a:rPr lang="it-IT" sz="2000" spc="-3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Ricordiamo</a:t>
            </a:r>
            <a:r>
              <a:rPr lang="it-IT" sz="2000" spc="-3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che un</a:t>
            </a:r>
            <a:r>
              <a:rPr lang="it-IT" sz="2000" spc="-40"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impegno</a:t>
            </a:r>
            <a:r>
              <a:rPr lang="it-IT" sz="2000" spc="-40"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così</a:t>
            </a:r>
            <a:r>
              <a:rPr lang="it-IT" sz="2000" spc="-40"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grande</a:t>
            </a:r>
            <a:r>
              <a:rPr lang="it-IT" sz="2000" spc="-40"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come</a:t>
            </a:r>
            <a:r>
              <a:rPr lang="it-IT" sz="2000" spc="-40"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quello</a:t>
            </a:r>
            <a:r>
              <a:rPr lang="it-IT" sz="2000" spc="-40"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che</a:t>
            </a:r>
            <a:r>
              <a:rPr lang="it-IT" sz="2000" spc="-40"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esprime</a:t>
            </a:r>
            <a:r>
              <a:rPr lang="it-IT" sz="2000" spc="-40"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il</a:t>
            </a:r>
            <a:r>
              <a:rPr lang="it-IT" sz="2000" spc="-40"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consenso</a:t>
            </a:r>
            <a:r>
              <a:rPr lang="it-IT" sz="2000" spc="-40"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matrimoniale,</a:t>
            </a:r>
            <a:r>
              <a:rPr lang="it-IT" sz="2000" spc="-2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e</a:t>
            </a:r>
            <a:r>
              <a:rPr lang="it-IT" sz="2000" spc="-2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l’unione</a:t>
            </a:r>
            <a:r>
              <a:rPr lang="it-IT" sz="2000" spc="-2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dei</a:t>
            </a:r>
            <a:r>
              <a:rPr lang="it-IT" sz="2000" spc="-2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corpi</a:t>
            </a:r>
            <a:r>
              <a:rPr lang="it-IT" sz="2000" spc="-2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che</a:t>
            </a:r>
            <a:r>
              <a:rPr lang="it-IT" sz="2000" spc="-2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consuma</a:t>
            </a:r>
            <a:r>
              <a:rPr lang="it-IT" sz="2000" spc="-2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il</a:t>
            </a:r>
            <a:r>
              <a:rPr lang="it-IT" sz="2000" spc="-2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matrimonio,</a:t>
            </a:r>
            <a:r>
              <a:rPr lang="it-IT" sz="2000" spc="-2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quando</a:t>
            </a:r>
            <a:r>
              <a:rPr lang="it-IT" sz="2000" spc="-2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si</a:t>
            </a:r>
            <a:r>
              <a:rPr lang="it-IT" sz="2000" spc="-2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tratta</a:t>
            </a:r>
            <a:r>
              <a:rPr lang="it-IT" sz="2000" spc="-2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di</a:t>
            </a:r>
            <a:r>
              <a:rPr lang="it-IT" sz="2000" spc="-2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due battezzati,</a:t>
            </a:r>
            <a:r>
              <a:rPr lang="it-IT" sz="2000" spc="-40"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si</a:t>
            </a:r>
            <a:r>
              <a:rPr lang="it-IT" sz="2000" spc="-40"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possono</a:t>
            </a:r>
            <a:r>
              <a:rPr lang="it-IT" sz="2000" spc="-40"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interpretare</a:t>
            </a:r>
            <a:r>
              <a:rPr lang="it-IT" sz="2000" spc="-40"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solo</a:t>
            </a:r>
            <a:r>
              <a:rPr lang="it-IT" sz="2000" spc="-40"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come</a:t>
            </a:r>
            <a:r>
              <a:rPr lang="it-IT" sz="2000" spc="-40"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segni</a:t>
            </a:r>
            <a:r>
              <a:rPr lang="it-IT" sz="2000" spc="-40"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dell’amore</a:t>
            </a:r>
            <a:r>
              <a:rPr lang="it-IT" sz="2000" spc="-40"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del</a:t>
            </a:r>
            <a:r>
              <a:rPr lang="it-IT" sz="2000" spc="-40"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Figlio</a:t>
            </a:r>
            <a:r>
              <a:rPr lang="it-IT" sz="2000" spc="-40"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di Dio</a:t>
            </a:r>
            <a:r>
              <a:rPr lang="it-IT" sz="2000" spc="-5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fatto</a:t>
            </a:r>
            <a:r>
              <a:rPr lang="it-IT" sz="2000" spc="-5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carne</a:t>
            </a:r>
            <a:r>
              <a:rPr lang="it-IT" sz="2000" spc="-5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e</a:t>
            </a:r>
            <a:r>
              <a:rPr lang="it-IT" sz="2000" spc="-5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unito</a:t>
            </a:r>
            <a:r>
              <a:rPr lang="it-IT" sz="2000" spc="-5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con</a:t>
            </a:r>
            <a:r>
              <a:rPr lang="it-IT" sz="2000" spc="-5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la</a:t>
            </a:r>
            <a:r>
              <a:rPr lang="it-IT" sz="2000" spc="-5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sua</a:t>
            </a:r>
            <a:r>
              <a:rPr lang="it-IT" sz="2000" spc="-5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Chiesa</a:t>
            </a:r>
            <a:r>
              <a:rPr lang="it-IT" sz="2000" spc="-5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in</a:t>
            </a:r>
            <a:r>
              <a:rPr lang="it-IT" sz="2000" spc="-5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alleanza</a:t>
            </a:r>
            <a:r>
              <a:rPr lang="it-IT" sz="2000" spc="-5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d’amore.</a:t>
            </a:r>
            <a:r>
              <a:rPr lang="it-IT" sz="2000" spc="-5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Nei</a:t>
            </a:r>
            <a:r>
              <a:rPr lang="it-IT" sz="2000" spc="-5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battezzati,</a:t>
            </a:r>
            <a:r>
              <a:rPr lang="it-IT" sz="2000" spc="-1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le</a:t>
            </a:r>
            <a:r>
              <a:rPr lang="it-IT" sz="2000" spc="-1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parole</a:t>
            </a:r>
            <a:r>
              <a:rPr lang="it-IT" sz="2000" spc="-1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e</a:t>
            </a:r>
            <a:r>
              <a:rPr lang="it-IT" sz="2000" spc="-1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i</a:t>
            </a:r>
            <a:r>
              <a:rPr lang="it-IT" sz="2000" spc="-1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gesti</a:t>
            </a:r>
            <a:r>
              <a:rPr lang="it-IT" sz="2000" spc="-1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si</a:t>
            </a:r>
            <a:r>
              <a:rPr lang="it-IT" sz="2000" spc="-1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trasformano</a:t>
            </a:r>
            <a:r>
              <a:rPr lang="it-IT" sz="2000" spc="-1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in</a:t>
            </a:r>
            <a:r>
              <a:rPr lang="it-IT" sz="2000" spc="-1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un</a:t>
            </a:r>
            <a:r>
              <a:rPr lang="it-IT" sz="2000" spc="-1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linguaggio</a:t>
            </a:r>
            <a:r>
              <a:rPr lang="it-IT" sz="2000" spc="-1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che</a:t>
            </a:r>
            <a:r>
              <a:rPr lang="it-IT" sz="2000" spc="-1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manifesta</a:t>
            </a:r>
            <a:r>
              <a:rPr lang="it-IT" sz="2000" spc="-1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la</a:t>
            </a:r>
            <a:r>
              <a:rPr lang="it-IT" sz="2000" spc="-1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fede. […]</a:t>
            </a:r>
            <a:r>
              <a:rPr lang="it-IT" sz="2000" spc="-1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A volte </a:t>
            </a:r>
            <a:r>
              <a:rPr lang="it-IT" sz="2000" b="1" dirty="0">
                <a:solidFill>
                  <a:srgbClr val="231F20"/>
                </a:solidFill>
                <a:effectLst/>
                <a:ea typeface="Palatino Linotype" panose="02040502050505030304" pitchFamily="18" charset="0"/>
                <a:cs typeface="Palatino Linotype" panose="02040502050505030304" pitchFamily="18" charset="0"/>
              </a:rPr>
              <a:t>i fidanzati non percepiscono il peso teologico e spirituale del consenso</a:t>
            </a:r>
            <a:r>
              <a:rPr lang="it-IT" sz="2000" dirty="0">
                <a:solidFill>
                  <a:srgbClr val="231F20"/>
                </a:solidFill>
                <a:effectLst/>
                <a:ea typeface="Palatino Linotype" panose="02040502050505030304" pitchFamily="18" charset="0"/>
                <a:cs typeface="Palatino Linotype" panose="02040502050505030304" pitchFamily="18" charset="0"/>
              </a:rPr>
              <a:t>,</a:t>
            </a:r>
            <a:r>
              <a:rPr lang="it-IT" sz="2000" spc="-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che</a:t>
            </a:r>
            <a:r>
              <a:rPr lang="it-IT" sz="2000" spc="-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illumina</a:t>
            </a:r>
            <a:r>
              <a:rPr lang="it-IT" sz="2000" spc="-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il</a:t>
            </a:r>
            <a:r>
              <a:rPr lang="it-IT" sz="2000" spc="-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significato</a:t>
            </a:r>
            <a:r>
              <a:rPr lang="it-IT" sz="2000" spc="-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di</a:t>
            </a:r>
            <a:r>
              <a:rPr lang="it-IT" sz="2000" spc="-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tutti</a:t>
            </a:r>
            <a:r>
              <a:rPr lang="it-IT" sz="2000" spc="-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i</a:t>
            </a:r>
            <a:r>
              <a:rPr lang="it-IT" sz="2000" spc="-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gesti</a:t>
            </a:r>
            <a:r>
              <a:rPr lang="it-IT" sz="2000" spc="-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successivi.</a:t>
            </a:r>
            <a:r>
              <a:rPr lang="it-IT" sz="2000" spc="-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È</a:t>
            </a:r>
            <a:r>
              <a:rPr lang="it-IT" sz="2000" spc="-5" dirty="0">
                <a:solidFill>
                  <a:srgbClr val="231F20"/>
                </a:solidFill>
                <a:effectLst/>
                <a:ea typeface="Palatino Linotype" panose="02040502050505030304" pitchFamily="18" charset="0"/>
                <a:cs typeface="Palatino Linotype" panose="02040502050505030304" pitchFamily="18" charset="0"/>
              </a:rPr>
              <a:t> </a:t>
            </a:r>
            <a:r>
              <a:rPr lang="it-IT" sz="2000" dirty="0">
                <a:solidFill>
                  <a:srgbClr val="231F20"/>
                </a:solidFill>
                <a:effectLst/>
                <a:ea typeface="Palatino Linotype" panose="02040502050505030304" pitchFamily="18" charset="0"/>
                <a:cs typeface="Palatino Linotype" panose="02040502050505030304" pitchFamily="18" charset="0"/>
              </a:rPr>
              <a:t>necessario evidenziare che quelle parole non possono essere ridotte al presente; esse implicano una totalità che include il futuro » (</a:t>
            </a:r>
            <a:r>
              <a:rPr lang="it-IT" sz="2000" i="1" dirty="0">
                <a:solidFill>
                  <a:srgbClr val="231F20"/>
                </a:solidFill>
                <a:effectLst/>
                <a:ea typeface="Palatino Linotype" panose="02040502050505030304" pitchFamily="18" charset="0"/>
                <a:cs typeface="Palatino Linotype" panose="02040502050505030304" pitchFamily="18" charset="0"/>
              </a:rPr>
              <a:t>Amoris </a:t>
            </a:r>
            <a:r>
              <a:rPr lang="it-IT" sz="2000" i="1" dirty="0" err="1">
                <a:solidFill>
                  <a:srgbClr val="231F20"/>
                </a:solidFill>
                <a:effectLst/>
                <a:ea typeface="Palatino Linotype" panose="02040502050505030304" pitchFamily="18" charset="0"/>
                <a:cs typeface="Palatino Linotype" panose="02040502050505030304" pitchFamily="18" charset="0"/>
              </a:rPr>
              <a:t>laetitia</a:t>
            </a:r>
            <a:r>
              <a:rPr lang="it-IT" sz="2000" dirty="0">
                <a:solidFill>
                  <a:srgbClr val="231F20"/>
                </a:solidFill>
                <a:effectLst/>
                <a:ea typeface="Palatino Linotype" panose="02040502050505030304" pitchFamily="18" charset="0"/>
                <a:cs typeface="Palatino Linotype" panose="02040502050505030304" pitchFamily="18" charset="0"/>
              </a:rPr>
              <a:t>, 213-214).</a:t>
            </a:r>
            <a:endParaRPr lang="it-IT" sz="2000" dirty="0">
              <a:effectLst/>
              <a:ea typeface="Palatino Linotype" panose="02040502050505030304" pitchFamily="18" charset="0"/>
              <a:cs typeface="Palatino Linotype" panose="02040502050505030304" pitchFamily="18" charset="0"/>
            </a:endParaRPr>
          </a:p>
          <a:p>
            <a:pPr marR="0" lvl="0" algn="just" defTabSz="914400" rtl="0" eaLnBrk="1" fontAlgn="auto" latinLnBrk="0" hangingPunct="1">
              <a:lnSpc>
                <a:spcPct val="100000"/>
              </a:lnSpc>
              <a:spcBef>
                <a:spcPts val="0"/>
              </a:spcBef>
              <a:spcAft>
                <a:spcPts val="0"/>
              </a:spcAft>
              <a:buClrTx/>
              <a:buSzTx/>
              <a:tabLst/>
              <a:defRPr/>
            </a:pPr>
            <a:endParaRPr lang="it-IT" sz="2000" i="1" dirty="0">
              <a:solidFill>
                <a:srgbClr val="0000FF"/>
              </a:solidFill>
              <a:effectLst/>
            </a:endParaRPr>
          </a:p>
        </p:txBody>
      </p:sp>
      <p:pic>
        <p:nvPicPr>
          <p:cNvPr id="9" name="Picture 2" descr="Gli adolescenti credono ancora nell'amore: quale amore però? - AdoleScienza  Magazine">
            <a:extLst>
              <a:ext uri="{FF2B5EF4-FFF2-40B4-BE49-F238E27FC236}">
                <a16:creationId xmlns="" xmlns:a16="http://schemas.microsoft.com/office/drawing/2014/main" id="{FFB3B2D2-5D31-05CA-1C64-DDDF5081820C}"/>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76672"/>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780351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29491"/>
            <a:ext cx="8352928" cy="34470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400" b="1" i="0" dirty="0">
              <a:solidFill>
                <a:srgbClr val="0000FF"/>
              </a:solidFill>
              <a:effectLst/>
              <a:latin typeface="Lora" pitchFamily="2" charset="0"/>
            </a:endParaRPr>
          </a:p>
          <a:p>
            <a:pPr marR="0" lvl="0" algn="just" defTabSz="914400" rtl="0" eaLnBrk="1" fontAlgn="auto" latinLnBrk="0" hangingPunct="1">
              <a:lnSpc>
                <a:spcPct val="100000"/>
              </a:lnSpc>
              <a:spcBef>
                <a:spcPts val="0"/>
              </a:spcBef>
              <a:spcAft>
                <a:spcPts val="0"/>
              </a:spcAft>
              <a:buClrTx/>
              <a:buSzTx/>
              <a:tabLst/>
              <a:defRPr/>
            </a:pPr>
            <a:r>
              <a:rPr lang="it-IT" sz="2400" b="1" dirty="0"/>
              <a:t>Fase catecumenale: *Terza tappa: primi anni di vita matrimoniale (2-3 anni)</a:t>
            </a:r>
          </a:p>
          <a:p>
            <a:pPr marR="0" lvl="0" algn="just" defTabSz="914400" rtl="0" eaLnBrk="1" fontAlgn="auto" latinLnBrk="0" hangingPunct="1">
              <a:lnSpc>
                <a:spcPct val="100000"/>
              </a:lnSpc>
              <a:spcBef>
                <a:spcPts val="0"/>
              </a:spcBef>
              <a:spcAft>
                <a:spcPts val="0"/>
              </a:spcAft>
              <a:buClrTx/>
              <a:buSzTx/>
              <a:tabLst/>
              <a:defRPr/>
            </a:pPr>
            <a:r>
              <a:rPr lang="it-IT" sz="2200" b="1" dirty="0">
                <a:effectLst/>
              </a:rPr>
              <a:t>74. </a:t>
            </a:r>
            <a:r>
              <a:rPr lang="it-IT" sz="2200" dirty="0">
                <a:solidFill>
                  <a:srgbClr val="231F20"/>
                </a:solidFill>
                <a:effectLst/>
                <a:latin typeface="Palatino Linotype" panose="02040502050505030304" pitchFamily="18" charset="0"/>
                <a:ea typeface="Palatino Linotype" panose="02040502050505030304" pitchFamily="18" charset="0"/>
                <a:cs typeface="Palatino Linotype" panose="02040502050505030304" pitchFamily="18" charset="0"/>
              </a:rPr>
              <a:t>L’itinerario catecumenale non termina con la celebrazione</a:t>
            </a:r>
            <a:r>
              <a:rPr lang="it-IT" sz="2200" spc="-25" dirty="0">
                <a:solidFill>
                  <a:srgbClr val="231F20"/>
                </a:solidFill>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it-IT" sz="2200" dirty="0">
                <a:solidFill>
                  <a:srgbClr val="231F20"/>
                </a:solidFill>
                <a:effectLst/>
                <a:latin typeface="Palatino Linotype" panose="02040502050505030304" pitchFamily="18" charset="0"/>
                <a:ea typeface="Palatino Linotype" panose="02040502050505030304" pitchFamily="18" charset="0"/>
                <a:cs typeface="Palatino Linotype" panose="02040502050505030304" pitchFamily="18" charset="0"/>
              </a:rPr>
              <a:t>del</a:t>
            </a:r>
            <a:r>
              <a:rPr lang="it-IT" sz="2200" spc="-25" dirty="0">
                <a:solidFill>
                  <a:srgbClr val="231F20"/>
                </a:solidFill>
                <a:effectLst/>
                <a:latin typeface="Palatino Linotype" panose="02040502050505030304" pitchFamily="18" charset="0"/>
                <a:ea typeface="Palatino Linotype" panose="02040502050505030304" pitchFamily="18" charset="0"/>
                <a:cs typeface="Palatino Linotype" panose="02040502050505030304" pitchFamily="18" charset="0"/>
              </a:rPr>
              <a:t> </a:t>
            </a:r>
            <a:r>
              <a:rPr lang="it-IT" sz="2200" dirty="0">
                <a:solidFill>
                  <a:srgbClr val="231F20"/>
                </a:solidFill>
                <a:effectLst/>
                <a:latin typeface="Palatino Linotype" panose="02040502050505030304" pitchFamily="18" charset="0"/>
                <a:ea typeface="Palatino Linotype" panose="02040502050505030304" pitchFamily="18" charset="0"/>
                <a:cs typeface="Palatino Linotype" panose="02040502050505030304" pitchFamily="18" charset="0"/>
              </a:rPr>
              <a:t>matrimonio.</a:t>
            </a:r>
            <a:endParaRPr lang="it-IT" sz="2200" spc="-25" dirty="0">
              <a:solidFill>
                <a:srgbClr val="231F20"/>
              </a:solidFill>
              <a:latin typeface="Palatino Linotype" panose="02040502050505030304" pitchFamily="18" charset="0"/>
              <a:ea typeface="Palatino Linotype" panose="02040502050505030304" pitchFamily="18" charset="0"/>
              <a:cs typeface="Palatino Linotype" panose="02040502050505030304" pitchFamily="18" charset="0"/>
            </a:endParaRPr>
          </a:p>
          <a:p>
            <a:pPr marR="0" lvl="0" algn="just" defTabSz="914400" rtl="0" eaLnBrk="1" fontAlgn="auto" latinLnBrk="0" hangingPunct="1">
              <a:lnSpc>
                <a:spcPct val="100000"/>
              </a:lnSpc>
              <a:spcBef>
                <a:spcPts val="0"/>
              </a:spcBef>
              <a:spcAft>
                <a:spcPts val="0"/>
              </a:spcAft>
              <a:buClrTx/>
              <a:buSzTx/>
              <a:tabLst/>
              <a:defRPr/>
            </a:pPr>
            <a:r>
              <a:rPr lang="it-IT" sz="2200" b="1" dirty="0">
                <a:solidFill>
                  <a:srgbClr val="231F20"/>
                </a:solidFill>
                <a:effectLst/>
                <a:ea typeface="Palatino Linotype" panose="02040502050505030304" pitchFamily="18" charset="0"/>
                <a:cs typeface="Palatino Linotype" panose="02040502050505030304" pitchFamily="18" charset="0"/>
              </a:rPr>
              <a:t>75. </a:t>
            </a:r>
            <a:r>
              <a:rPr lang="it-IT" sz="2200" dirty="0">
                <a:solidFill>
                  <a:srgbClr val="231F20"/>
                </a:solidFill>
                <a:effectLst/>
                <a:ea typeface="Palatino Linotype" panose="02040502050505030304" pitchFamily="18" charset="0"/>
                <a:cs typeface="Palatino Linotype" panose="02040502050505030304" pitchFamily="18" charset="0"/>
              </a:rPr>
              <a:t>la</a:t>
            </a:r>
            <a:r>
              <a:rPr lang="it-IT" sz="2200" spc="-25" dirty="0">
                <a:solidFill>
                  <a:srgbClr val="231F20"/>
                </a:solidFill>
                <a:effectLst/>
                <a:ea typeface="Palatino Linotype" panose="02040502050505030304" pitchFamily="18" charset="0"/>
                <a:cs typeface="Palatino Linotype" panose="02040502050505030304" pitchFamily="18" charset="0"/>
              </a:rPr>
              <a:t> </a:t>
            </a:r>
            <a:r>
              <a:rPr lang="it-IT" sz="2200" dirty="0">
                <a:solidFill>
                  <a:srgbClr val="231F20"/>
                </a:solidFill>
                <a:effectLst/>
                <a:ea typeface="Palatino Linotype" panose="02040502050505030304" pitchFamily="18" charset="0"/>
                <a:cs typeface="Palatino Linotype" panose="02040502050505030304" pitchFamily="18" charset="0"/>
              </a:rPr>
              <a:t>coppia</a:t>
            </a:r>
            <a:r>
              <a:rPr lang="it-IT" sz="2200" spc="-25" dirty="0">
                <a:solidFill>
                  <a:srgbClr val="231F20"/>
                </a:solidFill>
                <a:effectLst/>
                <a:ea typeface="Palatino Linotype" panose="02040502050505030304" pitchFamily="18" charset="0"/>
                <a:cs typeface="Palatino Linotype" panose="02040502050505030304" pitchFamily="18" charset="0"/>
              </a:rPr>
              <a:t> </a:t>
            </a:r>
            <a:r>
              <a:rPr lang="it-IT" sz="2200" dirty="0">
                <a:solidFill>
                  <a:srgbClr val="231F20"/>
                </a:solidFill>
                <a:effectLst/>
                <a:ea typeface="Palatino Linotype" panose="02040502050505030304" pitchFamily="18" charset="0"/>
                <a:cs typeface="Palatino Linotype" panose="02040502050505030304" pitchFamily="18" charset="0"/>
              </a:rPr>
              <a:t>costituisce</a:t>
            </a:r>
            <a:r>
              <a:rPr lang="it-IT" sz="2200" spc="-25" dirty="0">
                <a:solidFill>
                  <a:srgbClr val="231F20"/>
                </a:solidFill>
                <a:effectLst/>
                <a:ea typeface="Palatino Linotype" panose="02040502050505030304" pitchFamily="18" charset="0"/>
                <a:cs typeface="Palatino Linotype" panose="02040502050505030304" pitchFamily="18" charset="0"/>
              </a:rPr>
              <a:t> </a:t>
            </a:r>
            <a:r>
              <a:rPr lang="it-IT" sz="2200" dirty="0">
                <a:solidFill>
                  <a:srgbClr val="231F20"/>
                </a:solidFill>
                <a:effectLst/>
                <a:ea typeface="Palatino Linotype" panose="02040502050505030304" pitchFamily="18" charset="0"/>
                <a:cs typeface="Palatino Linotype" panose="02040502050505030304" pitchFamily="18" charset="0"/>
              </a:rPr>
              <a:t>pur</a:t>
            </a:r>
            <a:r>
              <a:rPr lang="it-IT" sz="2200" spc="-25" dirty="0">
                <a:solidFill>
                  <a:srgbClr val="231F20"/>
                </a:solidFill>
                <a:effectLst/>
                <a:ea typeface="Palatino Linotype" panose="02040502050505030304" pitchFamily="18" charset="0"/>
                <a:cs typeface="Palatino Linotype" panose="02040502050505030304" pitchFamily="18" charset="0"/>
              </a:rPr>
              <a:t> </a:t>
            </a:r>
            <a:r>
              <a:rPr lang="it-IT" sz="2200" dirty="0">
                <a:solidFill>
                  <a:srgbClr val="231F20"/>
                </a:solidFill>
                <a:effectLst/>
                <a:ea typeface="Palatino Linotype" panose="02040502050505030304" pitchFamily="18" charset="0"/>
                <a:cs typeface="Palatino Linotype" panose="02040502050505030304" pitchFamily="18" charset="0"/>
              </a:rPr>
              <a:t>sempre</a:t>
            </a:r>
            <a:r>
              <a:rPr lang="it-IT" sz="2200" spc="-25" dirty="0">
                <a:solidFill>
                  <a:srgbClr val="231F20"/>
                </a:solidFill>
                <a:effectLst/>
                <a:ea typeface="Palatino Linotype" panose="02040502050505030304" pitchFamily="18" charset="0"/>
                <a:cs typeface="Palatino Linotype" panose="02040502050505030304" pitchFamily="18" charset="0"/>
              </a:rPr>
              <a:t> </a:t>
            </a:r>
            <a:r>
              <a:rPr lang="it-IT" sz="2200" dirty="0">
                <a:solidFill>
                  <a:srgbClr val="231F20"/>
                </a:solidFill>
                <a:effectLst/>
                <a:ea typeface="Palatino Linotype" panose="02040502050505030304" pitchFamily="18" charset="0"/>
                <a:cs typeface="Palatino Linotype" panose="02040502050505030304" pitchFamily="18" charset="0"/>
              </a:rPr>
              <a:t>un</a:t>
            </a:r>
            <a:r>
              <a:rPr lang="it-IT" sz="2200" spc="-25" dirty="0">
                <a:solidFill>
                  <a:srgbClr val="231F20"/>
                </a:solidFill>
                <a:effectLst/>
                <a:ea typeface="Palatino Linotype" panose="02040502050505030304" pitchFamily="18" charset="0"/>
                <a:cs typeface="Palatino Linotype" panose="02040502050505030304" pitchFamily="18" charset="0"/>
              </a:rPr>
              <a:t> </a:t>
            </a:r>
            <a:r>
              <a:rPr lang="it-IT" sz="2200" dirty="0">
                <a:solidFill>
                  <a:srgbClr val="231F20"/>
                </a:solidFill>
                <a:effectLst/>
                <a:ea typeface="Palatino Linotype" panose="02040502050505030304" pitchFamily="18" charset="0"/>
                <a:cs typeface="Palatino Linotype" panose="02040502050505030304" pitchFamily="18" charset="0"/>
              </a:rPr>
              <a:t>“progetto</a:t>
            </a:r>
            <a:r>
              <a:rPr lang="it-IT" sz="2200" spc="-25" dirty="0">
                <a:solidFill>
                  <a:srgbClr val="231F20"/>
                </a:solidFill>
                <a:effectLst/>
                <a:ea typeface="Palatino Linotype" panose="02040502050505030304" pitchFamily="18" charset="0"/>
                <a:cs typeface="Palatino Linotype" panose="02040502050505030304" pitchFamily="18" charset="0"/>
              </a:rPr>
              <a:t> </a:t>
            </a:r>
            <a:r>
              <a:rPr lang="it-IT" sz="2200" dirty="0">
                <a:solidFill>
                  <a:srgbClr val="231F20"/>
                </a:solidFill>
                <a:effectLst/>
                <a:ea typeface="Palatino Linotype" panose="02040502050505030304" pitchFamily="18" charset="0"/>
                <a:cs typeface="Palatino Linotype" panose="02040502050505030304" pitchFamily="18" charset="0"/>
              </a:rPr>
              <a:t>aperto”, non un’“opera compiuta” </a:t>
            </a:r>
          </a:p>
          <a:p>
            <a:pPr marR="0" lvl="0" algn="just" defTabSz="914400" rtl="0" eaLnBrk="1" fontAlgn="auto" latinLnBrk="0" hangingPunct="1">
              <a:lnSpc>
                <a:spcPct val="100000"/>
              </a:lnSpc>
              <a:spcBef>
                <a:spcPts val="0"/>
              </a:spcBef>
              <a:spcAft>
                <a:spcPts val="0"/>
              </a:spcAft>
              <a:buClrTx/>
              <a:buSzTx/>
              <a:tabLst/>
              <a:defRPr/>
            </a:pPr>
            <a:r>
              <a:rPr lang="it-IT" sz="2200" b="1" dirty="0">
                <a:effectLst/>
              </a:rPr>
              <a:t>84. </a:t>
            </a:r>
            <a:r>
              <a:rPr lang="it-IT" sz="2200" i="1" dirty="0">
                <a:effectLst/>
              </a:rPr>
              <a:t>Sviluppandosi l’identità sponsale potrà crescere il senso della missione, che scaturisce dal sacramento</a:t>
            </a:r>
          </a:p>
        </p:txBody>
      </p:sp>
      <p:pic>
        <p:nvPicPr>
          <p:cNvPr id="9" name="Picture 2" descr="Gli adolescenti credono ancora nell'amore: quale amore però? - AdoleScienza  Magazine">
            <a:extLst>
              <a:ext uri="{FF2B5EF4-FFF2-40B4-BE49-F238E27FC236}">
                <a16:creationId xmlns="" xmlns:a16="http://schemas.microsoft.com/office/drawing/2014/main" id="{FFB3B2D2-5D31-05CA-1C64-DDDF5081820C}"/>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76672"/>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9031721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29491"/>
            <a:ext cx="8352928" cy="529375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1400" b="1" i="0" dirty="0">
              <a:solidFill>
                <a:srgbClr val="0000FF"/>
              </a:solidFill>
              <a:effectLst/>
              <a:latin typeface="Lora" pitchFamily="2" charset="0"/>
            </a:endParaRPr>
          </a:p>
          <a:p>
            <a:pPr marR="0" lvl="0" algn="just" defTabSz="914400" rtl="0" eaLnBrk="1" fontAlgn="auto" latinLnBrk="0" hangingPunct="1">
              <a:lnSpc>
                <a:spcPct val="100000"/>
              </a:lnSpc>
              <a:spcBef>
                <a:spcPts val="0"/>
              </a:spcBef>
              <a:spcAft>
                <a:spcPts val="0"/>
              </a:spcAft>
              <a:buClrTx/>
              <a:buSzTx/>
              <a:tabLst/>
              <a:defRPr/>
            </a:pPr>
            <a:r>
              <a:rPr lang="it-IT" sz="2400" b="1" dirty="0"/>
              <a:t>Fase catecumenale: *Terza tappa: primi anni di vita matrimoniale (2-3 anni)</a:t>
            </a:r>
          </a:p>
          <a:p>
            <a:pPr marR="0" lvl="0" algn="just" defTabSz="914400" rtl="0" eaLnBrk="1" fontAlgn="auto" latinLnBrk="0" hangingPunct="1">
              <a:lnSpc>
                <a:spcPct val="100000"/>
              </a:lnSpc>
              <a:spcBef>
                <a:spcPts val="0"/>
              </a:spcBef>
              <a:spcAft>
                <a:spcPts val="0"/>
              </a:spcAft>
              <a:buClrTx/>
              <a:buSzTx/>
              <a:tabLst/>
              <a:defRPr/>
            </a:pPr>
            <a:r>
              <a:rPr lang="it-IT" sz="2100" b="1" dirty="0">
                <a:effectLst/>
              </a:rPr>
              <a:t>85. Riassumendo</a:t>
            </a:r>
            <a:r>
              <a:rPr lang="it-IT" sz="2100" dirty="0">
                <a:effectLst/>
              </a:rPr>
              <a:t>, le finalità dell’accompagnamento nei primi anni di vita matrimoniale sono: a) presentare, in una “catechesi mistagogica matrimoniale”, le conseguenze spirituali ed esistenziali del sacramento celebrato nella vita concreta; b) aiutare le coppie, fin da subito, ad impostare nel giusto modo la relazione inter-personale da sposati; c) approfondire i temi della sessualità nella vita coniugale, della trasmissione della vita e dell’educazione dei figli; d) infondere nelle coppie la ferma volontà di difendere il vincolo matrimoniale in ogni situazione di crisi che si presenti; e) proporre l’incontro con Cristo come fonte indispensabile di rinnovamento della grazia matrimoniale e acquisire una spiritualità coniugale; f) richiamare al senso della missione specifica degli sposi cristiani.</a:t>
            </a:r>
          </a:p>
        </p:txBody>
      </p:sp>
      <p:pic>
        <p:nvPicPr>
          <p:cNvPr id="9" name="Picture 2" descr="Gli adolescenti credono ancora nell'amore: quale amore però? - AdoleScienza  Magazine">
            <a:extLst>
              <a:ext uri="{FF2B5EF4-FFF2-40B4-BE49-F238E27FC236}">
                <a16:creationId xmlns="" xmlns:a16="http://schemas.microsoft.com/office/drawing/2014/main" id="{FFB3B2D2-5D31-05CA-1C64-DDDF5081820C}"/>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76672"/>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0261660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29491"/>
            <a:ext cx="8352928"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R="0" lvl="0" algn="just" defTabSz="914400" rtl="0" eaLnBrk="1" fontAlgn="auto" latinLnBrk="0" hangingPunct="1">
              <a:lnSpc>
                <a:spcPct val="100000"/>
              </a:lnSpc>
              <a:spcBef>
                <a:spcPts val="0"/>
              </a:spcBef>
              <a:spcAft>
                <a:spcPts val="0"/>
              </a:spcAft>
              <a:buClrTx/>
              <a:buSzTx/>
              <a:tabLst/>
              <a:defRPr/>
            </a:pPr>
            <a:endParaRPr lang="it-IT" sz="2400" b="1" dirty="0"/>
          </a:p>
          <a:p>
            <a:pPr marR="0" lvl="0" algn="just" defTabSz="914400" rtl="0" eaLnBrk="1" fontAlgn="auto" latinLnBrk="0" hangingPunct="1">
              <a:lnSpc>
                <a:spcPct val="100000"/>
              </a:lnSpc>
              <a:spcBef>
                <a:spcPts val="0"/>
              </a:spcBef>
              <a:spcAft>
                <a:spcPts val="0"/>
              </a:spcAft>
              <a:buClrTx/>
              <a:buSzTx/>
              <a:tabLst/>
              <a:defRPr/>
            </a:pPr>
            <a:r>
              <a:rPr lang="it-IT" sz="2400" b="1" dirty="0"/>
              <a:t>86. </a:t>
            </a:r>
            <a:r>
              <a:rPr lang="it-IT" sz="2400" dirty="0"/>
              <a:t>A corollario di questa proposta, non si può prescindere da una precisazione sull’urgenza di una formazione più adeguata dei presbiteri, dei seminaristi e dei laici (incluse le coppie di sposi) al ministero di accompagnamento dei giovani al matrimonio. … è indispensabile per superare vecchie abitudini e formare ad uno stile di accompagnamento così come alla conoscenza di contenuti (teologici, morali, bioetici e spirituali) adeguati alla realtà delle coppie di oggi …</a:t>
            </a:r>
          </a:p>
        </p:txBody>
      </p:sp>
      <p:pic>
        <p:nvPicPr>
          <p:cNvPr id="9" name="Picture 2" descr="Gli adolescenti credono ancora nell'amore: quale amore però? - AdoleScienza  Magazine">
            <a:extLst>
              <a:ext uri="{FF2B5EF4-FFF2-40B4-BE49-F238E27FC236}">
                <a16:creationId xmlns="" xmlns:a16="http://schemas.microsoft.com/office/drawing/2014/main" id="{FFB3B2D2-5D31-05CA-1C64-DDDF5081820C}"/>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76672"/>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5660220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29491"/>
            <a:ext cx="8352928" cy="34163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R="0" lvl="0" algn="just" defTabSz="914400" rtl="0" eaLnBrk="1" fontAlgn="auto" latinLnBrk="0" hangingPunct="1">
              <a:lnSpc>
                <a:spcPct val="100000"/>
              </a:lnSpc>
              <a:spcBef>
                <a:spcPts val="0"/>
              </a:spcBef>
              <a:spcAft>
                <a:spcPts val="0"/>
              </a:spcAft>
              <a:buClrTx/>
              <a:buSzTx/>
              <a:tabLst/>
              <a:defRPr/>
            </a:pPr>
            <a:endParaRPr lang="it-IT" sz="2400" b="1" dirty="0"/>
          </a:p>
          <a:p>
            <a:pPr marR="0" lvl="0" algn="just" defTabSz="914400" rtl="0" eaLnBrk="1" fontAlgn="auto" latinLnBrk="0" hangingPunct="1">
              <a:lnSpc>
                <a:spcPct val="100000"/>
              </a:lnSpc>
              <a:spcBef>
                <a:spcPts val="0"/>
              </a:spcBef>
              <a:spcAft>
                <a:spcPts val="0"/>
              </a:spcAft>
              <a:buClrTx/>
              <a:buSzTx/>
              <a:tabLst/>
              <a:defRPr/>
            </a:pPr>
            <a:r>
              <a:rPr lang="it-IT" sz="2400" b="1" dirty="0"/>
              <a:t>86. </a:t>
            </a:r>
            <a:r>
              <a:rPr lang="it-IT" sz="2400" dirty="0"/>
              <a:t>Ai fini, poi, di una efficace ed effettiva partecipazione degli sposi come operatori della pastorale, è indispensabile la comprensione del legame di complementarietà e corresponsabilità ecclesiale che esiste tra ordo </a:t>
            </a:r>
            <a:r>
              <a:rPr lang="it-IT" sz="2400" dirty="0" err="1"/>
              <a:t>sacerdotalis</a:t>
            </a:r>
            <a:r>
              <a:rPr lang="it-IT" sz="2400" dirty="0"/>
              <a:t> e ordo </a:t>
            </a:r>
            <a:r>
              <a:rPr lang="it-IT" sz="2400" dirty="0" err="1"/>
              <a:t>coniugatorum</a:t>
            </a:r>
            <a:r>
              <a:rPr lang="it-IT" sz="2400" dirty="0"/>
              <a:t>, per aprire l’azione dei sacerdoti ad una maggiore collaborazione con i laici e le famiglie, riconoscendo loro ruoli pastorali significativi nelle parrocchie e a livello diocesano. </a:t>
            </a:r>
          </a:p>
        </p:txBody>
      </p:sp>
      <p:pic>
        <p:nvPicPr>
          <p:cNvPr id="9" name="Picture 2" descr="Gli adolescenti credono ancora nell'amore: quale amore però? - AdoleScienza  Magazine">
            <a:extLst>
              <a:ext uri="{FF2B5EF4-FFF2-40B4-BE49-F238E27FC236}">
                <a16:creationId xmlns="" xmlns:a16="http://schemas.microsoft.com/office/drawing/2014/main" id="{FFB3B2D2-5D31-05CA-1C64-DDDF5081820C}"/>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76672"/>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3357214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29491"/>
            <a:ext cx="8352928" cy="48320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2400" b="1" dirty="0">
              <a:solidFill>
                <a:srgbClr val="0000FF"/>
              </a:solidFill>
              <a:latin typeface="Lora" pitchFamily="2" charset="0"/>
              <a:ea typeface="Palatino Linotype" panose="02040502050505030304" pitchFamily="18" charset="0"/>
              <a:cs typeface="Palatino Linotype" panose="0204050205050503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000" b="1" dirty="0">
                <a:effectLst/>
                <a:ea typeface="Palatino Linotype" panose="02040502050505030304" pitchFamily="18" charset="0"/>
                <a:cs typeface="Palatino Linotype" panose="02040502050505030304" pitchFamily="18" charset="0"/>
              </a:rPr>
              <a:t>Accompagnare le coppie “in </a:t>
            </a:r>
            <a:r>
              <a:rPr lang="it-IT" sz="2000" b="1" spc="-10" dirty="0">
                <a:effectLst/>
                <a:ea typeface="Palatino Linotype" panose="02040502050505030304" pitchFamily="18" charset="0"/>
                <a:cs typeface="Palatino Linotype" panose="02040502050505030304" pitchFamily="18" charset="0"/>
              </a:rPr>
              <a:t>crisi”</a:t>
            </a:r>
            <a:endParaRPr lang="it-IT" sz="2000" b="1" dirty="0">
              <a:effectLst/>
              <a:ea typeface="Palatino Linotype" panose="02040502050505030304" pitchFamily="18" charset="0"/>
              <a:cs typeface="Palatino Linotype" panose="02040502050505030304" pitchFamily="18" charset="0"/>
            </a:endParaRPr>
          </a:p>
          <a:p>
            <a:pPr algn="just">
              <a:spcBef>
                <a:spcPts val="20"/>
              </a:spcBef>
            </a:pPr>
            <a:r>
              <a:rPr lang="it-IT" sz="2000" b="1" dirty="0">
                <a:ea typeface="Palatino Linotype" panose="02040502050505030304" pitchFamily="18" charset="0"/>
                <a:cs typeface="Palatino Linotype" panose="02040502050505030304" pitchFamily="18" charset="0"/>
              </a:rPr>
              <a:t>87. </a:t>
            </a:r>
            <a:r>
              <a:rPr lang="it-IT" sz="2000" dirty="0">
                <a:effectLst/>
                <a:ea typeface="Palatino Linotype" panose="02040502050505030304" pitchFamily="18" charset="0"/>
                <a:cs typeface="Palatino Linotype" panose="02040502050505030304" pitchFamily="18" charset="0"/>
              </a:rPr>
              <a:t>Nella storia di ogni matrimonio, ci possono essere momenti in cui la comunione coniugale diminuisce e gli sposi si ritrovano a vivere periodi, a volte anche lunghi,</a:t>
            </a:r>
            <a:r>
              <a:rPr lang="it-IT" sz="2000" spc="400" dirty="0">
                <a:effectLst/>
                <a:ea typeface="Palatino Linotype" panose="02040502050505030304" pitchFamily="18" charset="0"/>
                <a:cs typeface="Palatino Linotype" panose="02040502050505030304" pitchFamily="18" charset="0"/>
              </a:rPr>
              <a:t> </a:t>
            </a:r>
            <a:r>
              <a:rPr lang="it-IT" sz="2000" dirty="0">
                <a:effectLst/>
                <a:ea typeface="Palatino Linotype" panose="02040502050505030304" pitchFamily="18" charset="0"/>
                <a:cs typeface="Palatino Linotype" panose="02040502050505030304" pitchFamily="18" charset="0"/>
              </a:rPr>
              <a:t>di</a:t>
            </a:r>
            <a:r>
              <a:rPr lang="it-IT" sz="2000" spc="-75" dirty="0">
                <a:effectLst/>
                <a:ea typeface="Palatino Linotype" panose="02040502050505030304" pitchFamily="18" charset="0"/>
                <a:cs typeface="Palatino Linotype" panose="02040502050505030304" pitchFamily="18" charset="0"/>
              </a:rPr>
              <a:t> </a:t>
            </a:r>
            <a:r>
              <a:rPr lang="it-IT" sz="2000" dirty="0">
                <a:effectLst/>
                <a:ea typeface="Palatino Linotype" panose="02040502050505030304" pitchFamily="18" charset="0"/>
                <a:cs typeface="Palatino Linotype" panose="02040502050505030304" pitchFamily="18" charset="0"/>
              </a:rPr>
              <a:t>sofferenza,</a:t>
            </a:r>
            <a:r>
              <a:rPr lang="it-IT" sz="2000" spc="-75" dirty="0">
                <a:effectLst/>
                <a:ea typeface="Palatino Linotype" panose="02040502050505030304" pitchFamily="18" charset="0"/>
                <a:cs typeface="Palatino Linotype" panose="02040502050505030304" pitchFamily="18" charset="0"/>
              </a:rPr>
              <a:t> </a:t>
            </a:r>
            <a:r>
              <a:rPr lang="it-IT" sz="2000" dirty="0">
                <a:effectLst/>
                <a:ea typeface="Palatino Linotype" panose="02040502050505030304" pitchFamily="18" charset="0"/>
                <a:cs typeface="Palatino Linotype" panose="02040502050505030304" pitchFamily="18" charset="0"/>
              </a:rPr>
              <a:t>fatica</a:t>
            </a:r>
            <a:r>
              <a:rPr lang="it-IT" sz="2000" spc="-75" dirty="0">
                <a:effectLst/>
                <a:ea typeface="Palatino Linotype" panose="02040502050505030304" pitchFamily="18" charset="0"/>
                <a:cs typeface="Palatino Linotype" panose="02040502050505030304" pitchFamily="18" charset="0"/>
              </a:rPr>
              <a:t> </a:t>
            </a:r>
            <a:r>
              <a:rPr lang="it-IT" sz="2000" dirty="0">
                <a:effectLst/>
                <a:ea typeface="Palatino Linotype" panose="02040502050505030304" pitchFamily="18" charset="0"/>
                <a:cs typeface="Palatino Linotype" panose="02040502050505030304" pitchFamily="18" charset="0"/>
              </a:rPr>
              <a:t>e</a:t>
            </a:r>
            <a:r>
              <a:rPr lang="it-IT" sz="2000" spc="-75" dirty="0">
                <a:effectLst/>
                <a:ea typeface="Palatino Linotype" panose="02040502050505030304" pitchFamily="18" charset="0"/>
                <a:cs typeface="Palatino Linotype" panose="02040502050505030304" pitchFamily="18" charset="0"/>
              </a:rPr>
              <a:t> </a:t>
            </a:r>
            <a:r>
              <a:rPr lang="it-IT" sz="2000" dirty="0">
                <a:effectLst/>
                <a:ea typeface="Palatino Linotype" panose="02040502050505030304" pitchFamily="18" charset="0"/>
                <a:cs typeface="Palatino Linotype" panose="02040502050505030304" pitchFamily="18" charset="0"/>
              </a:rPr>
              <a:t>incomprensioni,</a:t>
            </a:r>
            <a:r>
              <a:rPr lang="it-IT" sz="2000" spc="-75" dirty="0">
                <a:effectLst/>
                <a:ea typeface="Palatino Linotype" panose="02040502050505030304" pitchFamily="18" charset="0"/>
                <a:cs typeface="Palatino Linotype" panose="02040502050505030304" pitchFamily="18" charset="0"/>
              </a:rPr>
              <a:t> </a:t>
            </a:r>
            <a:r>
              <a:rPr lang="it-IT" sz="2000" dirty="0">
                <a:effectLst/>
                <a:ea typeface="Palatino Linotype" panose="02040502050505030304" pitchFamily="18" charset="0"/>
                <a:cs typeface="Palatino Linotype" panose="02040502050505030304" pitchFamily="18" charset="0"/>
              </a:rPr>
              <a:t>attraversando</a:t>
            </a:r>
            <a:r>
              <a:rPr lang="it-IT" sz="2000" spc="-75" dirty="0">
                <a:effectLst/>
                <a:ea typeface="Palatino Linotype" panose="02040502050505030304" pitchFamily="18" charset="0"/>
                <a:cs typeface="Palatino Linotype" panose="02040502050505030304" pitchFamily="18" charset="0"/>
              </a:rPr>
              <a:t> </a:t>
            </a:r>
            <a:r>
              <a:rPr lang="it-IT" sz="2000" dirty="0">
                <a:effectLst/>
                <a:ea typeface="Palatino Linotype" panose="02040502050505030304" pitchFamily="18" charset="0"/>
                <a:cs typeface="Palatino Linotype" panose="02040502050505030304" pitchFamily="18" charset="0"/>
              </a:rPr>
              <a:t>vere</a:t>
            </a:r>
            <a:r>
              <a:rPr lang="it-IT" sz="2000" spc="-75" dirty="0">
                <a:effectLst/>
                <a:ea typeface="Palatino Linotype" panose="02040502050505030304" pitchFamily="18" charset="0"/>
                <a:cs typeface="Palatino Linotype" panose="02040502050505030304" pitchFamily="18" charset="0"/>
              </a:rPr>
              <a:t> </a:t>
            </a:r>
            <a:r>
              <a:rPr lang="it-IT" sz="2000" dirty="0">
                <a:effectLst/>
                <a:ea typeface="Palatino Linotype" panose="02040502050505030304" pitchFamily="18" charset="0"/>
                <a:cs typeface="Palatino Linotype" panose="02040502050505030304" pitchFamily="18" charset="0"/>
              </a:rPr>
              <a:t>e proprie</a:t>
            </a:r>
            <a:r>
              <a:rPr lang="it-IT" sz="2000" spc="-10" dirty="0">
                <a:effectLst/>
                <a:ea typeface="Palatino Linotype" panose="02040502050505030304" pitchFamily="18" charset="0"/>
                <a:cs typeface="Palatino Linotype" panose="02040502050505030304" pitchFamily="18" charset="0"/>
              </a:rPr>
              <a:t> </a:t>
            </a:r>
            <a:r>
              <a:rPr lang="it-IT" sz="2000" dirty="0">
                <a:effectLst/>
                <a:ea typeface="Palatino Linotype" panose="02040502050505030304" pitchFamily="18" charset="0"/>
                <a:cs typeface="Palatino Linotype" panose="02040502050505030304" pitchFamily="18" charset="0"/>
              </a:rPr>
              <a:t>“crisi”</a:t>
            </a:r>
            <a:r>
              <a:rPr lang="it-IT" sz="2000" spc="-10" dirty="0">
                <a:effectLst/>
                <a:ea typeface="Palatino Linotype" panose="02040502050505030304" pitchFamily="18" charset="0"/>
                <a:cs typeface="Palatino Linotype" panose="02040502050505030304" pitchFamily="18" charset="0"/>
              </a:rPr>
              <a:t> </a:t>
            </a:r>
            <a:r>
              <a:rPr lang="it-IT" sz="2000" dirty="0">
                <a:effectLst/>
                <a:ea typeface="Palatino Linotype" panose="02040502050505030304" pitchFamily="18" charset="0"/>
                <a:cs typeface="Palatino Linotype" panose="02040502050505030304" pitchFamily="18" charset="0"/>
              </a:rPr>
              <a:t>coniugali.</a:t>
            </a:r>
            <a:r>
              <a:rPr lang="it-IT" sz="2000" spc="-5" dirty="0">
                <a:effectLst/>
                <a:ea typeface="Palatino Linotype" panose="02040502050505030304" pitchFamily="18" charset="0"/>
                <a:cs typeface="Palatino Linotype" panose="02040502050505030304" pitchFamily="18" charset="0"/>
              </a:rPr>
              <a:t> </a:t>
            </a:r>
            <a:endParaRPr lang="it-IT" sz="2000" b="1" spc="-5" dirty="0">
              <a:ea typeface="Palatino Linotype" panose="02040502050505030304" pitchFamily="18" charset="0"/>
              <a:cs typeface="Palatino Linotype" panose="02040502050505030304" pitchFamily="18" charset="0"/>
            </a:endParaRPr>
          </a:p>
          <a:p>
            <a:pPr algn="just">
              <a:spcBef>
                <a:spcPts val="20"/>
              </a:spcBef>
            </a:pPr>
            <a:r>
              <a:rPr lang="it-IT" sz="2000" b="1" spc="-5" dirty="0">
                <a:effectLst/>
                <a:ea typeface="Palatino Linotype" panose="02040502050505030304" pitchFamily="18" charset="0"/>
                <a:cs typeface="Palatino Linotype" panose="02040502050505030304" pitchFamily="18" charset="0"/>
              </a:rPr>
              <a:t>88. </a:t>
            </a:r>
            <a:r>
              <a:rPr lang="it-IT" sz="2000" dirty="0">
                <a:effectLst/>
                <a:ea typeface="Palatino Linotype" panose="02040502050505030304" pitchFamily="18" charset="0"/>
                <a:cs typeface="Palatino Linotype" panose="02040502050505030304" pitchFamily="18" charset="0"/>
              </a:rPr>
              <a:t>è</a:t>
            </a:r>
            <a:r>
              <a:rPr lang="it-IT" sz="2000" spc="-10" dirty="0">
                <a:effectLst/>
                <a:ea typeface="Palatino Linotype" panose="02040502050505030304" pitchFamily="18" charset="0"/>
                <a:cs typeface="Palatino Linotype" panose="02040502050505030304" pitchFamily="18" charset="0"/>
              </a:rPr>
              <a:t> </a:t>
            </a:r>
            <a:r>
              <a:rPr lang="it-IT" sz="2000" dirty="0">
                <a:effectLst/>
                <a:ea typeface="Palatino Linotype" panose="02040502050505030304" pitchFamily="18" charset="0"/>
                <a:cs typeface="Palatino Linotype" panose="02040502050505030304" pitchFamily="18" charset="0"/>
              </a:rPr>
              <a:t>opportuno che - oltre al pastore - siano i coniugi, specialmente colo- ro che hanno fatto esperienza di una crisi superata, a farsi “accompagnatori” delle coppie in difficoltà o già divise. Saranno</a:t>
            </a:r>
            <a:r>
              <a:rPr lang="it-IT" sz="2000" spc="-45" dirty="0">
                <a:effectLst/>
                <a:ea typeface="Palatino Linotype" panose="02040502050505030304" pitchFamily="18" charset="0"/>
                <a:cs typeface="Palatino Linotype" panose="02040502050505030304" pitchFamily="18" charset="0"/>
              </a:rPr>
              <a:t> </a:t>
            </a:r>
            <a:r>
              <a:rPr lang="it-IT" sz="2000" dirty="0">
                <a:effectLst/>
                <a:ea typeface="Palatino Linotype" panose="02040502050505030304" pitchFamily="18" charset="0"/>
                <a:cs typeface="Palatino Linotype" panose="02040502050505030304" pitchFamily="18" charset="0"/>
              </a:rPr>
              <a:t>loro</a:t>
            </a:r>
            <a:r>
              <a:rPr lang="it-IT" sz="2000" spc="-45" dirty="0">
                <a:effectLst/>
                <a:ea typeface="Palatino Linotype" panose="02040502050505030304" pitchFamily="18" charset="0"/>
                <a:cs typeface="Palatino Linotype" panose="02040502050505030304" pitchFamily="18" charset="0"/>
              </a:rPr>
              <a:t> </a:t>
            </a:r>
            <a:r>
              <a:rPr lang="it-IT" sz="2000" dirty="0">
                <a:effectLst/>
                <a:ea typeface="Palatino Linotype" panose="02040502050505030304" pitchFamily="18" charset="0"/>
                <a:cs typeface="Palatino Linotype" panose="02040502050505030304" pitchFamily="18" charset="0"/>
              </a:rPr>
              <a:t>la</a:t>
            </a:r>
            <a:r>
              <a:rPr lang="it-IT" sz="2000" spc="-45" dirty="0">
                <a:effectLst/>
                <a:ea typeface="Palatino Linotype" panose="02040502050505030304" pitchFamily="18" charset="0"/>
                <a:cs typeface="Palatino Linotype" panose="02040502050505030304" pitchFamily="18" charset="0"/>
              </a:rPr>
              <a:t> </a:t>
            </a:r>
            <a:r>
              <a:rPr lang="it-IT" sz="2000" dirty="0">
                <a:effectLst/>
                <a:ea typeface="Palatino Linotype" panose="02040502050505030304" pitchFamily="18" charset="0"/>
                <a:cs typeface="Palatino Linotype" panose="02040502050505030304" pitchFamily="18" charset="0"/>
              </a:rPr>
              <a:t>“comunità</a:t>
            </a:r>
            <a:r>
              <a:rPr lang="it-IT" sz="2000" spc="-45" dirty="0">
                <a:effectLst/>
                <a:ea typeface="Palatino Linotype" panose="02040502050505030304" pitchFamily="18" charset="0"/>
                <a:cs typeface="Palatino Linotype" panose="02040502050505030304" pitchFamily="18" charset="0"/>
              </a:rPr>
              <a:t> </a:t>
            </a:r>
            <a:r>
              <a:rPr lang="it-IT" sz="2000" dirty="0">
                <a:effectLst/>
                <a:ea typeface="Palatino Linotype" panose="02040502050505030304" pitchFamily="18" charset="0"/>
                <a:cs typeface="Palatino Linotype" panose="02040502050505030304" pitchFamily="18" charset="0"/>
              </a:rPr>
              <a:t>che</a:t>
            </a:r>
            <a:r>
              <a:rPr lang="it-IT" sz="2000" spc="-45" dirty="0">
                <a:effectLst/>
                <a:ea typeface="Palatino Linotype" panose="02040502050505030304" pitchFamily="18" charset="0"/>
                <a:cs typeface="Palatino Linotype" panose="02040502050505030304" pitchFamily="18" charset="0"/>
              </a:rPr>
              <a:t> </a:t>
            </a:r>
            <a:r>
              <a:rPr lang="it-IT" sz="2000" dirty="0">
                <a:effectLst/>
                <a:ea typeface="Palatino Linotype" panose="02040502050505030304" pitchFamily="18" charset="0"/>
                <a:cs typeface="Palatino Linotype" panose="02040502050505030304" pitchFamily="18" charset="0"/>
              </a:rPr>
              <a:t>accompagna”.</a:t>
            </a:r>
          </a:p>
          <a:p>
            <a:pPr algn="just">
              <a:spcBef>
                <a:spcPts val="20"/>
              </a:spcBef>
            </a:pPr>
            <a:r>
              <a:rPr lang="it-IT" sz="2000" b="1" spc="-5" dirty="0">
                <a:ea typeface="Palatino Linotype" panose="02040502050505030304" pitchFamily="18" charset="0"/>
                <a:cs typeface="Palatino Linotype" panose="02040502050505030304" pitchFamily="18" charset="0"/>
              </a:rPr>
              <a:t>90. </a:t>
            </a:r>
            <a:r>
              <a:rPr lang="it-IT" sz="2000" spc="-5" dirty="0">
                <a:effectLst/>
                <a:ea typeface="Palatino Linotype" panose="02040502050505030304" pitchFamily="18" charset="0"/>
                <a:cs typeface="Palatino Linotype" panose="02040502050505030304" pitchFamily="18" charset="0"/>
              </a:rPr>
              <a:t>Nella pratica, si tratta di creare spazi e percorsi capaci di introdurre le persone all’arte del discernimento nella vita quotidiana per saper riconoscere per tempo le situazioni di sofferenza, le occasioni di pericolo da evitare, le immaturità e le ferite da superare. L’esortazione che potrà risuonare nei cuori affaticati è «</a:t>
            </a:r>
            <a:r>
              <a:rPr lang="it-IT" sz="2000" i="1" spc="-5" dirty="0">
                <a:effectLst/>
                <a:ea typeface="Palatino Linotype" panose="02040502050505030304" pitchFamily="18" charset="0"/>
                <a:cs typeface="Palatino Linotype" panose="02040502050505030304" pitchFamily="18" charset="0"/>
              </a:rPr>
              <a:t>rimanete nel mio amore</a:t>
            </a:r>
            <a:r>
              <a:rPr lang="it-IT" sz="2000" spc="-5" dirty="0">
                <a:effectLst/>
                <a:ea typeface="Palatino Linotype" panose="02040502050505030304" pitchFamily="18" charset="0"/>
                <a:cs typeface="Palatino Linotype" panose="02040502050505030304" pitchFamily="18" charset="0"/>
              </a:rPr>
              <a:t>» (Gv 15,9).</a:t>
            </a:r>
          </a:p>
        </p:txBody>
      </p:sp>
      <p:pic>
        <p:nvPicPr>
          <p:cNvPr id="9" name="Picture 2" descr="Gli adolescenti credono ancora nell'amore: quale amore però? - AdoleScienza  Magazine">
            <a:extLst>
              <a:ext uri="{FF2B5EF4-FFF2-40B4-BE49-F238E27FC236}">
                <a16:creationId xmlns="" xmlns:a16="http://schemas.microsoft.com/office/drawing/2014/main" id="{FFB3B2D2-5D31-05CA-1C64-DDDF5081820C}"/>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76672"/>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0736726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29491"/>
            <a:ext cx="8352928" cy="31700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 SINTESI</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2400" b="1" dirty="0">
              <a:solidFill>
                <a:srgbClr val="0000FF"/>
              </a:solidFill>
              <a:latin typeface="Lora" pitchFamily="2" charset="0"/>
              <a:ea typeface="Palatino Linotype" panose="02040502050505030304" pitchFamily="18" charset="0"/>
              <a:cs typeface="Palatino Linotype" panose="0204050205050503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000" b="1" dirty="0">
                <a:effectLst/>
                <a:ea typeface="Palatino Linotype" panose="02040502050505030304" pitchFamily="18" charset="0"/>
                <a:cs typeface="Palatino Linotype" panose="02040502050505030304" pitchFamily="18" charset="0"/>
              </a:rPr>
              <a:t>Accompagnare le coppie “in </a:t>
            </a:r>
            <a:r>
              <a:rPr lang="it-IT" sz="2000" b="1" spc="-10" dirty="0">
                <a:effectLst/>
                <a:ea typeface="Palatino Linotype" panose="02040502050505030304" pitchFamily="18" charset="0"/>
                <a:cs typeface="Palatino Linotype" panose="02040502050505030304" pitchFamily="18" charset="0"/>
              </a:rPr>
              <a:t>crisi”</a:t>
            </a: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200" b="1" dirty="0">
                <a:effectLst/>
                <a:ea typeface="Palatino Linotype" panose="02040502050505030304" pitchFamily="18" charset="0"/>
                <a:cs typeface="Palatino Linotype" panose="02040502050505030304" pitchFamily="18" charset="0"/>
              </a:rPr>
              <a:t>94. </a:t>
            </a:r>
            <a:r>
              <a:rPr lang="it-IT" sz="2200" dirty="0">
                <a:effectLst/>
                <a:ea typeface="Palatino Linotype" panose="02040502050505030304" pitchFamily="18" charset="0"/>
                <a:cs typeface="Palatino Linotype" panose="02040502050505030304" pitchFamily="18" charset="0"/>
              </a:rPr>
              <a:t>La dimensione nuziale delle due vocazioni – ordine e matrimonio – si manifesta in questi casi, ancora una volta, in tutta la sua bellezza e complementarietà. In tal senso, è necessario anche scoprire all’interno della Chiesa il protagonismo pastorale dei separati fedeli, che possono svolgere ruoli significativi nella comunità ed essere a loro volta di aiuto ad altri.</a:t>
            </a:r>
          </a:p>
        </p:txBody>
      </p:sp>
      <p:pic>
        <p:nvPicPr>
          <p:cNvPr id="9" name="Picture 2" descr="Gli adolescenti credono ancora nell'amore: quale amore però? - AdoleScienza  Magazine">
            <a:extLst>
              <a:ext uri="{FF2B5EF4-FFF2-40B4-BE49-F238E27FC236}">
                <a16:creationId xmlns="" xmlns:a16="http://schemas.microsoft.com/office/drawing/2014/main" id="{FFB3B2D2-5D31-05CA-1C64-DDDF5081820C}"/>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76672"/>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697136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196752"/>
            <a:ext cx="8352928" cy="526297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dirty="0">
                <a:effectLst/>
                <a:ea typeface="Palatino Linotype" panose="02040502050505030304" pitchFamily="18" charset="0"/>
                <a:cs typeface="Palatino Linotype" panose="02040502050505030304" pitchFamily="18" charset="0"/>
              </a:rPr>
              <a:t>Conclusione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b="1" dirty="0">
              <a:effectLst/>
              <a:ea typeface="Palatino Linotype" panose="02040502050505030304" pitchFamily="18" charset="0"/>
              <a:cs typeface="Palatino Linotype" panose="02040502050505030304" pitchFamily="18" charset="0"/>
            </a:endParaRP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it-IT" sz="2100" i="1" spc="-10" dirty="0">
                <a:effectLst/>
                <a:ea typeface="Palatino Linotype" panose="02040502050505030304" pitchFamily="18" charset="0"/>
                <a:cs typeface="Palatino Linotype" panose="02040502050505030304" pitchFamily="18" charset="0"/>
              </a:rPr>
              <a:t>Gli “orientamenti pastorali” vogliono essere di aiuto e di stimolo per le diocesi/eparchie e le parrocchie nell’elaborare dei propri “itinerari catecumenali di vita matrimoniale.</a:t>
            </a: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it-IT" sz="2100" i="1" spc="-10" dirty="0">
                <a:effectLst/>
                <a:ea typeface="Palatino Linotype" panose="02040502050505030304" pitchFamily="18" charset="0"/>
                <a:cs typeface="Palatino Linotype" panose="02040502050505030304" pitchFamily="18" charset="0"/>
              </a:rPr>
              <a:t>il desiderio di offrire alle coppie una migliore e più approfondita preparazione al matrimonio.</a:t>
            </a: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it-IT" sz="2100" i="1" spc="-10" dirty="0">
                <a:effectLst/>
                <a:ea typeface="Palatino Linotype" panose="02040502050505030304" pitchFamily="18" charset="0"/>
                <a:cs typeface="Palatino Linotype" panose="02040502050505030304" pitchFamily="18" charset="0"/>
              </a:rPr>
              <a:t>va coinvolta tutta la comunità ecclesiale in un cammino condiviso, tra sacerdoti, sposi cristiani e operatori pastorali.</a:t>
            </a: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it-IT" sz="2100" i="1" spc="-10" dirty="0">
                <a:effectLst/>
                <a:ea typeface="Palatino Linotype" panose="02040502050505030304" pitchFamily="18" charset="0"/>
                <a:cs typeface="Palatino Linotype" panose="02040502050505030304" pitchFamily="18" charset="0"/>
              </a:rPr>
              <a:t>È necessaria, a tal fine, un’opera di formazione e di aggiornamento, rivolta a tutti.</a:t>
            </a: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it-IT" sz="2100" i="1" spc="-10" dirty="0">
                <a:effectLst/>
                <a:ea typeface="Palatino Linotype" panose="02040502050505030304" pitchFamily="18" charset="0"/>
                <a:cs typeface="Palatino Linotype" panose="02040502050505030304" pitchFamily="18" charset="0"/>
              </a:rPr>
              <a:t>si serve per questo, non solo del metodo della catechesi, ma anche del dialogo con le coppie, degli incontri individualizzati, di momenti liturgici di preghiera e di celebrazione dei sacramenti, dei riti, del confronto.</a:t>
            </a: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it-IT" sz="2100" i="1" spc="-10" dirty="0">
                <a:effectLst/>
                <a:ea typeface="Palatino Linotype" panose="02040502050505030304" pitchFamily="18" charset="0"/>
                <a:cs typeface="Palatino Linotype" panose="02040502050505030304" pitchFamily="18" charset="0"/>
              </a:rPr>
              <a:t>L’itinerario conserva sempre, per tutta la sua durata, un carattere </a:t>
            </a:r>
            <a:r>
              <a:rPr lang="it-IT" sz="2100" i="1" spc="-10" dirty="0" err="1">
                <a:effectLst/>
                <a:ea typeface="Palatino Linotype" panose="02040502050505030304" pitchFamily="18" charset="0"/>
                <a:cs typeface="Palatino Linotype" panose="02040502050505030304" pitchFamily="18" charset="0"/>
              </a:rPr>
              <a:t>kerygmatico</a:t>
            </a:r>
            <a:r>
              <a:rPr lang="it-IT" sz="2100" i="1" spc="-10" dirty="0">
                <a:effectLst/>
                <a:ea typeface="Palatino Linotype" panose="02040502050505030304" pitchFamily="18" charset="0"/>
                <a:cs typeface="Palatino Linotype" panose="02040502050505030304" pitchFamily="18" charset="0"/>
              </a:rPr>
              <a:t>.</a:t>
            </a:r>
          </a:p>
        </p:txBody>
      </p:sp>
      <p:pic>
        <p:nvPicPr>
          <p:cNvPr id="9" name="Picture 2" descr="Gli adolescenti credono ancora nell'amore: quale amore però? - AdoleScienza  Magazine">
            <a:extLst>
              <a:ext uri="{FF2B5EF4-FFF2-40B4-BE49-F238E27FC236}">
                <a16:creationId xmlns="" xmlns:a16="http://schemas.microsoft.com/office/drawing/2014/main" id="{FFB3B2D2-5D31-05CA-1C64-DDDF5081820C}"/>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76672"/>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5508638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196752"/>
            <a:ext cx="8352928" cy="415498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dirty="0">
                <a:effectLst/>
                <a:ea typeface="Palatino Linotype" panose="02040502050505030304" pitchFamily="18" charset="0"/>
                <a:cs typeface="Palatino Linotype" panose="02040502050505030304" pitchFamily="18" charset="0"/>
              </a:rPr>
              <a:t>Conclusione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2400" b="1" dirty="0">
              <a:effectLst/>
              <a:ea typeface="Palatino Linotype" panose="02040502050505030304" pitchFamily="18" charset="0"/>
              <a:cs typeface="Palatino Linotype" panose="0204050205050503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400" dirty="0">
                <a:effectLst/>
                <a:ea typeface="Palatino Linotype" panose="02040502050505030304" pitchFamily="18" charset="0"/>
                <a:cs typeface="Palatino Linotype" panose="02040502050505030304" pitchFamily="18" charset="0"/>
              </a:rPr>
              <a:t>Ad ogni fase dell’itinerario si tengono sempre uniti il percorso di </a:t>
            </a:r>
            <a:r>
              <a:rPr lang="it-IT" sz="2400" b="1" dirty="0">
                <a:effectLst/>
                <a:ea typeface="Palatino Linotype" panose="02040502050505030304" pitchFamily="18" charset="0"/>
                <a:cs typeface="Palatino Linotype" panose="02040502050505030304" pitchFamily="18" charset="0"/>
              </a:rPr>
              <a:t>crescita umana </a:t>
            </a:r>
            <a:r>
              <a:rPr lang="it-IT" sz="2400" dirty="0">
                <a:effectLst/>
                <a:ea typeface="Palatino Linotype" panose="02040502050505030304" pitchFamily="18" charset="0"/>
                <a:cs typeface="Palatino Linotype" panose="02040502050505030304" pitchFamily="18" charset="0"/>
              </a:rPr>
              <a:t>(formazione di una armonica e solida personalità, superamento di immaturità, chiusure e timori, dinamiche relazionali generali e di coppia, capacità di comunicazione e di dialogo, etc.) e il percorso di </a:t>
            </a:r>
            <a:r>
              <a:rPr lang="it-IT" sz="2400" b="1" dirty="0">
                <a:effectLst/>
                <a:ea typeface="Palatino Linotype" panose="02040502050505030304" pitchFamily="18" charset="0"/>
                <a:cs typeface="Palatino Linotype" panose="02040502050505030304" pitchFamily="18" charset="0"/>
              </a:rPr>
              <a:t>crescita spirituale </a:t>
            </a:r>
            <a:r>
              <a:rPr lang="it-IT" sz="2400" dirty="0">
                <a:effectLst/>
                <a:ea typeface="Palatino Linotype" panose="02040502050505030304" pitchFamily="18" charset="0"/>
                <a:cs typeface="Palatino Linotype" panose="02040502050505030304" pitchFamily="18" charset="0"/>
              </a:rPr>
              <a:t>(accoglienza dell’amore di Dio, conversione personale e superamento dei limiti morali, vita di preghiera, comprensione della costitutiva dimensione comunitaria ed ecclesiale della fede, frequenza ai sacramenti, etc.).</a:t>
            </a:r>
          </a:p>
        </p:txBody>
      </p:sp>
      <p:pic>
        <p:nvPicPr>
          <p:cNvPr id="9" name="Picture 2" descr="Gli adolescenti credono ancora nell'amore: quale amore però? - AdoleScienza  Magazine">
            <a:extLst>
              <a:ext uri="{FF2B5EF4-FFF2-40B4-BE49-F238E27FC236}">
                <a16:creationId xmlns="" xmlns:a16="http://schemas.microsoft.com/office/drawing/2014/main" id="{FFB3B2D2-5D31-05CA-1C64-DDDF5081820C}"/>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76672"/>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29199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744972"/>
            <a:ext cx="8208912" cy="44627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PAPA FRANCESCO</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2000" b="1" i="0" dirty="0">
              <a:solidFill>
                <a:srgbClr val="0000FF"/>
              </a:solidFill>
              <a:effectLst/>
              <a:latin typeface="Lora"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000" b="0" i="0" dirty="0">
                <a:solidFill>
                  <a:srgbClr val="333333"/>
                </a:solidFill>
                <a:effectLst/>
              </a:rPr>
              <a:t>Le coppie di sposi costituiscono la </a:t>
            </a:r>
            <a:r>
              <a:rPr lang="it-IT" sz="2000" b="1" i="0" dirty="0">
                <a:solidFill>
                  <a:srgbClr val="333333"/>
                </a:solidFill>
                <a:effectLst/>
              </a:rPr>
              <a:t>grande maggioranza dei fedeli</a:t>
            </a:r>
            <a:r>
              <a:rPr lang="it-IT" sz="2000" b="0" i="0" dirty="0">
                <a:solidFill>
                  <a:srgbClr val="333333"/>
                </a:solidFill>
                <a:effectLst/>
              </a:rPr>
              <a:t>, e spesso sono colonne portanti nelle parrocchie, nei gruppi di volontariato, nelle associazioni, nei movimenti. Sono veri e propri “</a:t>
            </a:r>
            <a:r>
              <a:rPr lang="it-IT" sz="2000" b="1" i="0" dirty="0">
                <a:solidFill>
                  <a:srgbClr val="333333"/>
                </a:solidFill>
                <a:effectLst/>
              </a:rPr>
              <a:t>custodi della vita</a:t>
            </a:r>
            <a:r>
              <a:rPr lang="it-IT" sz="2000" b="0" i="0" dirty="0">
                <a:solidFill>
                  <a:srgbClr val="333333"/>
                </a:solidFill>
                <a:effectLst/>
              </a:rPr>
              <a:t>”, non solo perché generano i figli, li educano e li accompagnano nella crescita, ma anche perché si prendono cura degli anziani in famiglia, si dedicano al servizio delle persone con disabilità e spesso a molte situazioni di povertà con cui vengono a contatto. Dalle famiglie nascono le vocazioni al sacerdozio e alla vita consacrata; e sono le famiglie che costituiscono il tessuto della società e ne “rammendano gli strappi” con la pazienza e i sacrifici quotidiani. È dunque un </a:t>
            </a:r>
            <a:r>
              <a:rPr lang="it-IT" sz="2000" b="1" i="0" dirty="0">
                <a:solidFill>
                  <a:srgbClr val="FF0000"/>
                </a:solidFill>
                <a:effectLst/>
              </a:rPr>
              <a:t>dovere di giustizia </a:t>
            </a:r>
            <a:r>
              <a:rPr lang="it-IT" sz="2000" b="0" i="0" dirty="0">
                <a:solidFill>
                  <a:srgbClr val="333333"/>
                </a:solidFill>
                <a:effectLst/>
              </a:rPr>
              <a:t>per la Chiesa madre </a:t>
            </a:r>
            <a:r>
              <a:rPr lang="it-IT" sz="2000" b="1" i="0" dirty="0">
                <a:solidFill>
                  <a:srgbClr val="333333"/>
                </a:solidFill>
                <a:effectLst/>
              </a:rPr>
              <a:t>dedicare tempo </a:t>
            </a:r>
            <a:r>
              <a:rPr lang="it-IT" sz="2000" b="0" i="0" dirty="0">
                <a:solidFill>
                  <a:srgbClr val="333333"/>
                </a:solidFill>
                <a:effectLst/>
              </a:rPr>
              <a:t>ed energie alla preparazione di coloro che il Signore chiama a una missione così grande come quella famigliare.</a:t>
            </a:r>
            <a:endParaRPr lang="it-IT" sz="2000" b="1" i="0" dirty="0">
              <a:solidFill>
                <a:srgbClr val="0000FF"/>
              </a:solidFill>
              <a:effectLst/>
            </a:endParaRPr>
          </a:p>
        </p:txBody>
      </p:sp>
      <p:pic>
        <p:nvPicPr>
          <p:cNvPr id="9" name="Picture 2" descr="Gli adolescenti credono ancora nell'amore: quale amore però? - AdoleScienza  Magazine">
            <a:extLst>
              <a:ext uri="{FF2B5EF4-FFF2-40B4-BE49-F238E27FC236}">
                <a16:creationId xmlns="" xmlns:a16="http://schemas.microsoft.com/office/drawing/2014/main" id="{C68DC01E-D81E-5648-B226-FE67891E41D9}"/>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755060" y="420724"/>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34579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268760"/>
            <a:ext cx="8352928" cy="557075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dirty="0">
                <a:effectLst/>
                <a:ea typeface="Palatino Linotype" panose="02040502050505030304" pitchFamily="18" charset="0"/>
                <a:cs typeface="Palatino Linotype" panose="02040502050505030304" pitchFamily="18" charset="0"/>
              </a:rPr>
              <a:t>Conclusione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b="1" dirty="0">
              <a:effectLst/>
              <a:ea typeface="Palatino Linotype" panose="02040502050505030304" pitchFamily="18" charset="0"/>
              <a:cs typeface="Palatino Linotype" panose="02040502050505030304" pitchFamily="18" charset="0"/>
            </a:endParaRP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it-IT" sz="2200" i="1" dirty="0">
                <a:effectLst/>
                <a:ea typeface="Palatino Linotype" panose="02040502050505030304" pitchFamily="18" charset="0"/>
                <a:cs typeface="Palatino Linotype" panose="02040502050505030304" pitchFamily="18" charset="0"/>
              </a:rPr>
              <a:t>L’itinerario catecumenale dei giovani e delle coppie vuole inserirsi nella realtà concreta attuale e non ha timore di affrontare argomenti e questioni che rappresentano delle sfide sociali e culturali.</a:t>
            </a: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it-IT" sz="2200" i="1" dirty="0">
                <a:effectLst/>
                <a:ea typeface="Palatino Linotype" panose="02040502050505030304" pitchFamily="18" charset="0"/>
                <a:cs typeface="Palatino Linotype" panose="02040502050505030304" pitchFamily="18" charset="0"/>
              </a:rPr>
              <a:t>Le tappe di crescita che l’itinerario propone sono segnate da rituali.</a:t>
            </a: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it-IT" sz="2200" i="1" dirty="0">
                <a:effectLst/>
                <a:ea typeface="Palatino Linotype" panose="02040502050505030304" pitchFamily="18" charset="0"/>
                <a:cs typeface="Palatino Linotype" panose="02040502050505030304" pitchFamily="18" charset="0"/>
              </a:rPr>
              <a:t>L’itinerario si articola in tre grandi fasi.</a:t>
            </a: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it-IT" sz="2200" i="1" dirty="0">
                <a:effectLst/>
                <a:ea typeface="Palatino Linotype" panose="02040502050505030304" pitchFamily="18" charset="0"/>
                <a:cs typeface="Palatino Linotype" panose="02040502050505030304" pitchFamily="18" charset="0"/>
              </a:rPr>
              <a:t>la presenza ormai diffusa di coppie conviventi e con figli che chiedono di sposarsi in Chiesa richiede, parallelamente alla pastorale vocazionale evolutiva.</a:t>
            </a:r>
          </a:p>
          <a:p>
            <a:pPr marL="457200" marR="0" lvl="0" indent="-457200" algn="just" defTabSz="914400" rtl="0" eaLnBrk="1" fontAlgn="auto" latinLnBrk="0" hangingPunct="1">
              <a:lnSpc>
                <a:spcPct val="100000"/>
              </a:lnSpc>
              <a:spcBef>
                <a:spcPts val="0"/>
              </a:spcBef>
              <a:spcAft>
                <a:spcPts val="0"/>
              </a:spcAft>
              <a:buClrTx/>
              <a:buSzTx/>
              <a:buFont typeface="+mj-lt"/>
              <a:buAutoNum type="arabicPeriod"/>
              <a:tabLst/>
              <a:defRPr/>
            </a:pPr>
            <a:r>
              <a:rPr lang="it-IT" sz="2200" i="1" dirty="0">
                <a:effectLst/>
                <a:ea typeface="Palatino Linotype" panose="02040502050505030304" pitchFamily="18" charset="0"/>
                <a:cs typeface="Palatino Linotype" panose="02040502050505030304" pitchFamily="18" charset="0"/>
              </a:rPr>
              <a:t>accompagnamento pastorale personalizzato e fondato soprattutto sulla testimonianza degli accompagnatori e di altre coppie di sposi coinvolte nel percorso.</a:t>
            </a:r>
          </a:p>
          <a:p>
            <a:pPr marL="457200" marR="0" lvl="0" indent="-457200" defTabSz="914400" rtl="0" eaLnBrk="1" fontAlgn="auto" latinLnBrk="0" hangingPunct="1">
              <a:lnSpc>
                <a:spcPct val="100000"/>
              </a:lnSpc>
              <a:spcBef>
                <a:spcPts val="0"/>
              </a:spcBef>
              <a:spcAft>
                <a:spcPts val="0"/>
              </a:spcAft>
              <a:buClrTx/>
              <a:buSzTx/>
              <a:buFont typeface="+mj-lt"/>
              <a:buAutoNum type="arabicPeriod"/>
              <a:tabLst/>
              <a:defRPr/>
            </a:pPr>
            <a:r>
              <a:rPr lang="it-IT" sz="2200" i="1" dirty="0">
                <a:effectLst/>
                <a:ea typeface="Palatino Linotype" panose="02040502050505030304" pitchFamily="18" charset="0"/>
                <a:cs typeface="Palatino Linotype" panose="02040502050505030304" pitchFamily="18" charset="0"/>
              </a:rPr>
              <a:t>Un’attenzione particolare, poi, andrà riservata all’accompagnamento delle coppie sposate in crisi.</a:t>
            </a:r>
          </a:p>
        </p:txBody>
      </p:sp>
      <p:pic>
        <p:nvPicPr>
          <p:cNvPr id="9" name="Picture 2" descr="Gli adolescenti credono ancora nell'amore: quale amore però? - AdoleScienza  Magazine">
            <a:extLst>
              <a:ext uri="{FF2B5EF4-FFF2-40B4-BE49-F238E27FC236}">
                <a16:creationId xmlns="" xmlns:a16="http://schemas.microsoft.com/office/drawing/2014/main" id="{FFB3B2D2-5D31-05CA-1C64-DDDF5081820C}"/>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76672"/>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8429987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29491"/>
            <a:ext cx="8352928"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dirty="0">
                <a:effectLst/>
                <a:ea typeface="Palatino Linotype" panose="02040502050505030304" pitchFamily="18" charset="0"/>
                <a:cs typeface="Palatino Linotype" panose="02040502050505030304" pitchFamily="18" charset="0"/>
              </a:rPr>
              <a:t>Conclusione</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it-IT" sz="2400" b="1" dirty="0">
              <a:ea typeface="Palatino Linotype" panose="02040502050505030304" pitchFamily="18" charset="0"/>
              <a:cs typeface="Palatino Linotype" panose="0204050205050503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400" dirty="0">
                <a:effectLst/>
                <a:ea typeface="Palatino Linotype" panose="02040502050505030304" pitchFamily="18" charset="0"/>
                <a:cs typeface="Palatino Linotype" panose="02040502050505030304" pitchFamily="18" charset="0"/>
              </a:rPr>
              <a:t>Sebbene l’impresa di avviare un percorso formativo di così lunga durata possa sembrare irrealizzabile, esortiamo le Chiese particolari ad </a:t>
            </a:r>
            <a:r>
              <a:rPr lang="it-IT" sz="2400" b="1" dirty="0">
                <a:effectLst/>
                <a:ea typeface="Palatino Linotype" panose="02040502050505030304" pitchFamily="18" charset="0"/>
                <a:cs typeface="Palatino Linotype" panose="02040502050505030304" pitchFamily="18" charset="0"/>
              </a:rPr>
              <a:t>avere coraggio </a:t>
            </a:r>
            <a:r>
              <a:rPr lang="it-IT" sz="2400" dirty="0">
                <a:effectLst/>
                <a:ea typeface="Palatino Linotype" panose="02040502050505030304" pitchFamily="18" charset="0"/>
                <a:cs typeface="Palatino Linotype" panose="02040502050505030304" pitchFamily="18" charset="0"/>
              </a:rPr>
              <a:t>e ad entrare in un giusto atteggiamento di fede, sapendo che, come ci ha insegnato Gesù, le opere del Regno iniziano sempre come un piccolo granello di senape, ma col tempo possono diventare un grande albero che offre riparo e protezione a coloro che sono nella ricerca e nel bisogno.</a:t>
            </a:r>
          </a:p>
        </p:txBody>
      </p:sp>
      <p:pic>
        <p:nvPicPr>
          <p:cNvPr id="9" name="Picture 2" descr="Gli adolescenti credono ancora nell'amore: quale amore però? - AdoleScienza  Magazine">
            <a:extLst>
              <a:ext uri="{FF2B5EF4-FFF2-40B4-BE49-F238E27FC236}">
                <a16:creationId xmlns="" xmlns:a16="http://schemas.microsoft.com/office/drawing/2014/main" id="{FFB3B2D2-5D31-05CA-1C64-DDDF5081820C}"/>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76672"/>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044379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86289"/>
            <a:ext cx="8208912" cy="477053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PAPA FRANCESCO</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2000" b="1" i="0" dirty="0">
              <a:solidFill>
                <a:srgbClr val="0000FF"/>
              </a:solidFill>
              <a:effectLst/>
              <a:latin typeface="Lora"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000" b="0" i="0" dirty="0">
                <a:solidFill>
                  <a:srgbClr val="333333"/>
                </a:solidFill>
                <a:effectLst/>
              </a:rPr>
              <a:t>Perciò, per dare concretezza a questa urgente necessità, «ho raccomandato di attuare </a:t>
            </a:r>
            <a:r>
              <a:rPr lang="it-IT" sz="2000" b="1" i="0" dirty="0">
                <a:solidFill>
                  <a:srgbClr val="FF0000"/>
                </a:solidFill>
                <a:effectLst/>
              </a:rPr>
              <a:t>un vero catecumenato </a:t>
            </a:r>
            <a:r>
              <a:rPr lang="it-IT" sz="2000" b="0" i="0" dirty="0">
                <a:solidFill>
                  <a:srgbClr val="333333"/>
                </a:solidFill>
                <a:effectLst/>
              </a:rPr>
              <a:t>dei futuri nubendi, che includa tutte le tappe del cammino sacramentale: i </a:t>
            </a:r>
            <a:r>
              <a:rPr lang="it-IT" sz="2000" b="1" i="0" dirty="0">
                <a:solidFill>
                  <a:srgbClr val="333333"/>
                </a:solidFill>
                <a:effectLst/>
              </a:rPr>
              <a:t>tempi</a:t>
            </a:r>
            <a:r>
              <a:rPr lang="it-IT" sz="2000" b="0" i="0" dirty="0">
                <a:solidFill>
                  <a:srgbClr val="333333"/>
                </a:solidFill>
                <a:effectLst/>
              </a:rPr>
              <a:t> della preparazione al matrimonio, della sua celebrazione e degli anni immediatamente successivi» (</a:t>
            </a:r>
            <a:r>
              <a:rPr lang="it-IT" sz="2000" b="0" i="1" dirty="0">
                <a:solidFill>
                  <a:srgbClr val="333333"/>
                </a:solidFill>
                <a:effectLst/>
              </a:rPr>
              <a:t>Discorso ai partecipanti al corso sul processo matrimoniale</a:t>
            </a:r>
            <a:r>
              <a:rPr lang="it-IT" sz="2000" b="0" i="0" dirty="0">
                <a:solidFill>
                  <a:srgbClr val="333333"/>
                </a:solidFill>
                <a:effectLst/>
              </a:rPr>
              <a:t>, 25 febbraio 2017). È quello che si propone di fare il Documento che qui presento e di cui sono grato. Esso si articola secondo le </a:t>
            </a:r>
            <a:r>
              <a:rPr lang="it-IT" sz="2000" b="1" i="0" dirty="0">
                <a:solidFill>
                  <a:srgbClr val="333333"/>
                </a:solidFill>
                <a:effectLst/>
              </a:rPr>
              <a:t>tre fasi</a:t>
            </a:r>
            <a:r>
              <a:rPr lang="it-IT" sz="2000" b="0" i="0" dirty="0">
                <a:solidFill>
                  <a:srgbClr val="333333"/>
                </a:solidFill>
                <a:effectLst/>
              </a:rPr>
              <a:t>: la preparazione al matrimonio (remota, prossima e immediata); la celebrazione delle nozze; l’accompagnamento dei primi anni di vita coniugale. Come vedrete, si tratta di percorrere un importante tratto di strada insieme alle coppie nel cammino della loro vita, anche dopo le nozze, soprattutto quando potranno attraversare crisi e momenti di scoraggiamento. Così cercheremo di essere fedeli alla Chiesa, che è madre, maestra e compagna di viaggio, sempre al nostro fianco.</a:t>
            </a:r>
            <a:endParaRPr lang="it-IT" sz="2000" b="1" i="0" dirty="0">
              <a:solidFill>
                <a:srgbClr val="0000FF"/>
              </a:solidFill>
              <a:effectLst/>
            </a:endParaRPr>
          </a:p>
        </p:txBody>
      </p:sp>
      <p:pic>
        <p:nvPicPr>
          <p:cNvPr id="9" name="Picture 2" descr="Gli adolescenti credono ancora nell'amore: quale amore però? - AdoleScienza  Magazine">
            <a:extLst>
              <a:ext uri="{FF2B5EF4-FFF2-40B4-BE49-F238E27FC236}">
                <a16:creationId xmlns="" xmlns:a16="http://schemas.microsoft.com/office/drawing/2014/main" id="{D9A88F1B-DFAC-084B-7112-1D1A364FBE15}"/>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04248" y="432319"/>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943260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88145"/>
            <a:ext cx="8208912" cy="449353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PAPA FRANCESCO</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2000" b="1" i="0" dirty="0">
              <a:solidFill>
                <a:srgbClr val="0000FF"/>
              </a:solidFill>
              <a:effectLst/>
              <a:latin typeface="Lora"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200" b="0" i="0" dirty="0">
                <a:solidFill>
                  <a:srgbClr val="333333"/>
                </a:solidFill>
                <a:effectLst/>
              </a:rPr>
              <a:t>È mio vivo desiderio che </a:t>
            </a:r>
            <a:r>
              <a:rPr lang="it-IT" sz="2200" b="1" i="0" dirty="0">
                <a:solidFill>
                  <a:srgbClr val="333333"/>
                </a:solidFill>
                <a:effectLst/>
              </a:rPr>
              <a:t>a questo primo Documento ne segua quanto prima un altro</a:t>
            </a:r>
            <a:r>
              <a:rPr lang="it-IT" sz="2200" b="0" i="0" dirty="0">
                <a:solidFill>
                  <a:srgbClr val="333333"/>
                </a:solidFill>
                <a:effectLst/>
              </a:rPr>
              <a:t>, nel quale vengano indicati concrete modalità pastorali e possibili itinerari di accompagnamento specificamente dedicati a quelle coppie che hanno sperimentato il fallimento del loro matrimonio e che vivono in una nuova unione o sono risposate civilmente. La Chiesa, infatti, vuole essere vicina a queste coppie e percorrere anche con loro la </a:t>
            </a:r>
            <a:r>
              <a:rPr lang="it-IT" sz="2200" b="0" i="1" dirty="0">
                <a:solidFill>
                  <a:srgbClr val="333333"/>
                </a:solidFill>
                <a:effectLst/>
              </a:rPr>
              <a:t>via </a:t>
            </a:r>
            <a:r>
              <a:rPr lang="it-IT" sz="2200" b="0" i="1" dirty="0" err="1">
                <a:solidFill>
                  <a:srgbClr val="333333"/>
                </a:solidFill>
                <a:effectLst/>
              </a:rPr>
              <a:t>caritatis</a:t>
            </a:r>
            <a:r>
              <a:rPr lang="it-IT" sz="2200" b="0" i="0" dirty="0">
                <a:solidFill>
                  <a:srgbClr val="333333"/>
                </a:solidFill>
                <a:effectLst/>
              </a:rPr>
              <a:t> (cfr. </a:t>
            </a:r>
            <a:r>
              <a:rPr lang="it-IT" sz="2200" b="0" i="1" dirty="0">
                <a:solidFill>
                  <a:srgbClr val="333333"/>
                </a:solidFill>
                <a:effectLst/>
              </a:rPr>
              <a:t>Amoris </a:t>
            </a:r>
            <a:r>
              <a:rPr lang="it-IT" sz="2200" b="0" i="1" dirty="0" err="1">
                <a:solidFill>
                  <a:srgbClr val="333333"/>
                </a:solidFill>
                <a:effectLst/>
              </a:rPr>
              <a:t>laetitia</a:t>
            </a:r>
            <a:r>
              <a:rPr lang="it-IT" sz="2200" b="0" i="0" dirty="0">
                <a:solidFill>
                  <a:srgbClr val="333333"/>
                </a:solidFill>
                <a:effectLst/>
              </a:rPr>
              <a:t>, 306), così che non si sentano abbandonate e possano trovare nelle comunità luoghi accessibili e fraterni di accoglienza, di aiuto al discernimento e di partecipazione. Questo primo Documento che viene ora offerto è un </a:t>
            </a:r>
            <a:r>
              <a:rPr lang="it-IT" sz="2200" b="1" i="0" dirty="0">
                <a:solidFill>
                  <a:srgbClr val="FF0000"/>
                </a:solidFill>
                <a:effectLst/>
              </a:rPr>
              <a:t>dono ed è un compito</a:t>
            </a:r>
            <a:r>
              <a:rPr lang="it-IT" sz="2200" b="0" i="0" dirty="0">
                <a:solidFill>
                  <a:srgbClr val="333333"/>
                </a:solidFill>
                <a:effectLst/>
              </a:rPr>
              <a:t>. </a:t>
            </a:r>
            <a:endParaRPr lang="it-IT" sz="2200" b="1" i="0" dirty="0">
              <a:solidFill>
                <a:srgbClr val="0000FF"/>
              </a:solidFill>
              <a:effectLst/>
            </a:endParaRPr>
          </a:p>
        </p:txBody>
      </p:sp>
      <p:pic>
        <p:nvPicPr>
          <p:cNvPr id="9" name="Picture 2" descr="Gli adolescenti credono ancora nell'amore: quale amore però? - AdoleScienza  Magazine">
            <a:extLst>
              <a:ext uri="{FF2B5EF4-FFF2-40B4-BE49-F238E27FC236}">
                <a16:creationId xmlns="" xmlns:a16="http://schemas.microsoft.com/office/drawing/2014/main" id="{F1E3DBDC-3DB6-E2C4-4621-DE2F45561B2D}"/>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04248" y="404664"/>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744911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88145"/>
            <a:ext cx="8208912" cy="46474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PAPA FRANCESCO</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2000" b="1" i="0" dirty="0">
              <a:solidFill>
                <a:srgbClr val="0000FF"/>
              </a:solidFill>
              <a:effectLst/>
              <a:latin typeface="Lora"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100" b="0" i="0" dirty="0">
                <a:solidFill>
                  <a:srgbClr val="333333"/>
                </a:solidFill>
                <a:effectLst/>
              </a:rPr>
              <a:t>Un </a:t>
            </a:r>
            <a:r>
              <a:rPr lang="it-IT" sz="2100" b="1" i="0" dirty="0">
                <a:solidFill>
                  <a:srgbClr val="FF0000"/>
                </a:solidFill>
                <a:effectLst/>
              </a:rPr>
              <a:t>dono</a:t>
            </a:r>
            <a:r>
              <a:rPr lang="it-IT" sz="2100" b="0" i="0" dirty="0">
                <a:solidFill>
                  <a:srgbClr val="333333"/>
                </a:solidFill>
                <a:effectLst/>
              </a:rPr>
              <a:t>, perché mette a disposizione di tutti un materiale abbondante e stimolante, frutto di riflessione e di esperienze pastorali già messe in atto in varie diocesi/eparchie del mondo. Ed è anche un </a:t>
            </a:r>
            <a:r>
              <a:rPr lang="it-IT" sz="2100" b="1" i="0" dirty="0">
                <a:solidFill>
                  <a:srgbClr val="FF0000"/>
                </a:solidFill>
                <a:effectLst/>
              </a:rPr>
              <a:t>compito</a:t>
            </a:r>
            <a:r>
              <a:rPr lang="it-IT" sz="2100" b="0" i="0" dirty="0">
                <a:solidFill>
                  <a:srgbClr val="333333"/>
                </a:solidFill>
                <a:effectLst/>
              </a:rPr>
              <a:t>, perché non si tratta di “formule magiche” che funzionino automaticamente. È un vestito che va “cucito su misura” per le persone che lo indosseranno. Si tratta, infatti, di orientamenti che chiedono di essere </a:t>
            </a:r>
            <a:r>
              <a:rPr lang="it-IT" sz="2100" b="1" i="0" dirty="0">
                <a:solidFill>
                  <a:srgbClr val="333333"/>
                </a:solidFill>
                <a:effectLst/>
              </a:rPr>
              <a:t>recepiti</a:t>
            </a:r>
            <a:r>
              <a:rPr lang="it-IT" sz="2100" b="0" i="0" dirty="0">
                <a:solidFill>
                  <a:srgbClr val="333333"/>
                </a:solidFill>
                <a:effectLst/>
              </a:rPr>
              <a:t>, </a:t>
            </a:r>
            <a:r>
              <a:rPr lang="it-IT" sz="2100" b="1" i="0" dirty="0">
                <a:solidFill>
                  <a:srgbClr val="333333"/>
                </a:solidFill>
                <a:effectLst/>
              </a:rPr>
              <a:t>adattati</a:t>
            </a:r>
            <a:r>
              <a:rPr lang="it-IT" sz="2100" b="0" i="0" dirty="0">
                <a:solidFill>
                  <a:srgbClr val="333333"/>
                </a:solidFill>
                <a:effectLst/>
              </a:rPr>
              <a:t> e </a:t>
            </a:r>
            <a:r>
              <a:rPr lang="it-IT" sz="2100" b="1" i="0" dirty="0">
                <a:solidFill>
                  <a:srgbClr val="333333"/>
                </a:solidFill>
                <a:effectLst/>
              </a:rPr>
              <a:t>messi in pratica </a:t>
            </a:r>
            <a:r>
              <a:rPr lang="it-IT" sz="2100" b="0" i="0" dirty="0">
                <a:solidFill>
                  <a:srgbClr val="333333"/>
                </a:solidFill>
                <a:effectLst/>
              </a:rPr>
              <a:t>nelle concrete situazioni sociali, culturali ed ecclesiali nelle quali ogni Chiesa particolare si trova a vivere. Faccio appello, perciò, alla docilità, allo </a:t>
            </a:r>
            <a:r>
              <a:rPr lang="it-IT" sz="2100" b="1" i="0" dirty="0">
                <a:solidFill>
                  <a:srgbClr val="333333"/>
                </a:solidFill>
                <a:effectLst/>
              </a:rPr>
              <a:t>zelo</a:t>
            </a:r>
            <a:r>
              <a:rPr lang="it-IT" sz="2100" b="0" i="0" dirty="0">
                <a:solidFill>
                  <a:srgbClr val="333333"/>
                </a:solidFill>
                <a:effectLst/>
              </a:rPr>
              <a:t> e alla </a:t>
            </a:r>
            <a:r>
              <a:rPr lang="it-IT" sz="2100" b="1" i="0" dirty="0">
                <a:solidFill>
                  <a:srgbClr val="333333"/>
                </a:solidFill>
                <a:effectLst/>
              </a:rPr>
              <a:t>creatività</a:t>
            </a:r>
            <a:r>
              <a:rPr lang="it-IT" sz="2100" b="0" i="0" dirty="0">
                <a:solidFill>
                  <a:srgbClr val="333333"/>
                </a:solidFill>
                <a:effectLst/>
              </a:rPr>
              <a:t> </a:t>
            </a:r>
            <a:r>
              <a:rPr lang="it-IT" sz="2100" b="1" i="0" dirty="0">
                <a:solidFill>
                  <a:srgbClr val="333333"/>
                </a:solidFill>
                <a:effectLst/>
              </a:rPr>
              <a:t>dei pastori </a:t>
            </a:r>
            <a:r>
              <a:rPr lang="it-IT" sz="2100" b="0" i="0" dirty="0">
                <a:solidFill>
                  <a:srgbClr val="333333"/>
                </a:solidFill>
                <a:effectLst/>
              </a:rPr>
              <a:t>della Chiesa e </a:t>
            </a:r>
            <a:r>
              <a:rPr lang="it-IT" sz="2100" b="1" i="0" dirty="0">
                <a:solidFill>
                  <a:srgbClr val="333333"/>
                </a:solidFill>
                <a:effectLst/>
              </a:rPr>
              <a:t>dei loro collaboratori</a:t>
            </a:r>
            <a:r>
              <a:rPr lang="it-IT" sz="2100" b="0" i="0" dirty="0">
                <a:solidFill>
                  <a:srgbClr val="333333"/>
                </a:solidFill>
                <a:effectLst/>
              </a:rPr>
              <a:t>, per rendere più efficace questa vitale e irrinunciabile opera di formazione, di annuncio e di accompagnamento delle famiglie, che lo Spirito Santo ci chiede di realizzare in questo momento.</a:t>
            </a:r>
            <a:endParaRPr lang="it-IT" sz="2100" b="1" i="0" dirty="0">
              <a:solidFill>
                <a:srgbClr val="0000FF"/>
              </a:solidFill>
              <a:effectLst/>
            </a:endParaRPr>
          </a:p>
        </p:txBody>
      </p:sp>
      <p:pic>
        <p:nvPicPr>
          <p:cNvPr id="9" name="Picture 2" descr="Gli adolescenti credono ancora nell'amore: quale amore però? - AdoleScienza  Magazine">
            <a:extLst>
              <a:ext uri="{FF2B5EF4-FFF2-40B4-BE49-F238E27FC236}">
                <a16:creationId xmlns="" xmlns:a16="http://schemas.microsoft.com/office/drawing/2014/main" id="{92BBF887-B7FE-03B5-7C26-8019C423A72D}"/>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04248" y="420724"/>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186161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88145"/>
            <a:ext cx="8208912" cy="430887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PAPA FRANCESCO</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2000" b="1" i="0" dirty="0">
              <a:solidFill>
                <a:srgbClr val="0000FF"/>
              </a:solidFill>
              <a:effectLst/>
              <a:latin typeface="Lora"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100" b="0" i="0" dirty="0">
                <a:solidFill>
                  <a:srgbClr val="333333"/>
                </a:solidFill>
                <a:effectLst/>
              </a:rPr>
              <a:t>«</a:t>
            </a:r>
            <a:r>
              <a:rPr lang="it-IT" sz="2100" b="0" i="1" dirty="0">
                <a:solidFill>
                  <a:srgbClr val="333333"/>
                </a:solidFill>
                <a:effectLst/>
              </a:rPr>
              <a:t>Non mi sono mai tirato indietro da ciò che poteva essere utile, al fine di predicare a voi e di istruirvi</a:t>
            </a:r>
            <a:r>
              <a:rPr lang="it-IT" sz="2100" b="0" i="0" dirty="0">
                <a:solidFill>
                  <a:srgbClr val="333333"/>
                </a:solidFill>
                <a:effectLst/>
              </a:rPr>
              <a:t>» (</a:t>
            </a:r>
            <a:r>
              <a:rPr lang="it-IT" sz="2100" b="0" i="1" dirty="0">
                <a:solidFill>
                  <a:srgbClr val="333333"/>
                </a:solidFill>
                <a:effectLst/>
              </a:rPr>
              <a:t>At</a:t>
            </a:r>
            <a:r>
              <a:rPr lang="it-IT" sz="2100" b="0" i="0" dirty="0">
                <a:solidFill>
                  <a:srgbClr val="333333"/>
                </a:solidFill>
                <a:effectLst/>
              </a:rPr>
              <a:t> 20,20). Invito tutti coloro che lavorano nella pastorale famigliare a fare proprie queste parole dell’apostolo Paolo e a non scoraggiarsi di fronte a un compito che può sembrare difficile, impegnativo o addirittura al di sopra delle proprie possibilità. Coraggio! Cominciamo a fare i primi passi! Diamo inizio a processi di </a:t>
            </a:r>
            <a:r>
              <a:rPr lang="it-IT" sz="2100" b="1" i="0" dirty="0">
                <a:solidFill>
                  <a:srgbClr val="FF0000"/>
                </a:solidFill>
                <a:effectLst/>
              </a:rPr>
              <a:t>rinnovamento pastorale</a:t>
            </a:r>
            <a:r>
              <a:rPr lang="it-IT" sz="2100" b="0" i="0" dirty="0">
                <a:solidFill>
                  <a:srgbClr val="333333"/>
                </a:solidFill>
                <a:effectLst/>
              </a:rPr>
              <a:t>! Mettiamo la mente e il cuore a servizio delle future famiglie, e vi assicuro che il Signore ci sosterrà, ci darà sapienza e forza, farà crescere in tutti noi l’entusiasmo e soprattutto ci farà sperimentare la «</a:t>
            </a:r>
            <a:r>
              <a:rPr lang="it-IT" sz="2100" b="1" i="0" dirty="0">
                <a:solidFill>
                  <a:srgbClr val="333333"/>
                </a:solidFill>
                <a:effectLst/>
              </a:rPr>
              <a:t>dolce e confortante gioia di evangelizzare</a:t>
            </a:r>
            <a:r>
              <a:rPr lang="it-IT" sz="2100" b="0" i="0" dirty="0">
                <a:solidFill>
                  <a:srgbClr val="333333"/>
                </a:solidFill>
                <a:effectLst/>
              </a:rPr>
              <a:t>» </a:t>
            </a:r>
            <a:r>
              <a:rPr lang="it-IT" sz="2000" b="0" i="0" dirty="0">
                <a:solidFill>
                  <a:srgbClr val="333333"/>
                </a:solidFill>
                <a:effectLst/>
              </a:rPr>
              <a:t>(</a:t>
            </a:r>
            <a:r>
              <a:rPr lang="it-IT" sz="2000" b="0" i="1" dirty="0">
                <a:solidFill>
                  <a:srgbClr val="333333"/>
                </a:solidFill>
                <a:effectLst/>
              </a:rPr>
              <a:t>Evangelii gaudium</a:t>
            </a:r>
            <a:r>
              <a:rPr lang="it-IT" sz="2000" b="0" i="0" dirty="0">
                <a:solidFill>
                  <a:srgbClr val="333333"/>
                </a:solidFill>
                <a:effectLst/>
              </a:rPr>
              <a:t>, 9), mentre annunciamo alle nuove generazioni il Vangelo della famiglia.</a:t>
            </a:r>
            <a:endParaRPr lang="it-IT" sz="2000" b="1" i="0" dirty="0">
              <a:solidFill>
                <a:srgbClr val="0000FF"/>
              </a:solidFill>
              <a:effectLst/>
            </a:endParaRPr>
          </a:p>
        </p:txBody>
      </p:sp>
      <p:pic>
        <p:nvPicPr>
          <p:cNvPr id="9" name="Picture 2" descr="Gli adolescenti credono ancora nell'amore: quale amore però? - AdoleScienza  Magazine">
            <a:extLst>
              <a:ext uri="{FF2B5EF4-FFF2-40B4-BE49-F238E27FC236}">
                <a16:creationId xmlns="" xmlns:a16="http://schemas.microsoft.com/office/drawing/2014/main" id="{F75EFBDF-CFE7-7F80-80B4-E813091F612E}"/>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04664"/>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937099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C000">
            <a:alpha val="58000"/>
          </a:srgbClr>
        </a:solidFill>
        <a:effectLst/>
      </p:bgPr>
    </p:bg>
    <p:spTree>
      <p:nvGrpSpPr>
        <p:cNvPr id="1" name=""/>
        <p:cNvGrpSpPr/>
        <p:nvPr/>
      </p:nvGrpSpPr>
      <p:grpSpPr>
        <a:xfrm>
          <a:off x="0" y="0"/>
          <a:ext cx="0" cy="0"/>
          <a:chOff x="0" y="0"/>
          <a:chExt cx="0" cy="0"/>
        </a:xfrm>
      </p:grpSpPr>
      <p:sp>
        <p:nvSpPr>
          <p:cNvPr id="4" name="CasellaDiTesto 3"/>
          <p:cNvSpPr txBox="1"/>
          <p:nvPr/>
        </p:nvSpPr>
        <p:spPr>
          <a:xfrm>
            <a:off x="214282" y="214290"/>
            <a:ext cx="8786874" cy="36933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ttangolo 2"/>
          <p:cNvSpPr/>
          <p:nvPr/>
        </p:nvSpPr>
        <p:spPr>
          <a:xfrm>
            <a:off x="539552" y="332656"/>
            <a:ext cx="7920880" cy="261610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it-IT" sz="3200" b="1" i="0" u="none" strike="noStrike" kern="1200" cap="none" spc="0" normalizeH="0" baseline="0" noProof="0" dirty="0">
              <a:ln>
                <a:noFill/>
              </a:ln>
              <a:solidFill>
                <a:prstClr val="black"/>
              </a:solidFill>
              <a:effectLst/>
              <a:uLnTx/>
              <a:uFillTx/>
              <a:latin typeface="Calibri"/>
              <a:ea typeface="+mn-ea"/>
              <a:cs typeface="+mn-cs"/>
            </a:endParaRPr>
          </a:p>
        </p:txBody>
      </p:sp>
      <p:cxnSp>
        <p:nvCxnSpPr>
          <p:cNvPr id="7" name="Connettore 1 6"/>
          <p:cNvCxnSpPr/>
          <p:nvPr/>
        </p:nvCxnSpPr>
        <p:spPr>
          <a:xfrm>
            <a:off x="683568" y="1124744"/>
            <a:ext cx="5688632"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CasellaDiTesto 5"/>
          <p:cNvSpPr txBox="1"/>
          <p:nvPr/>
        </p:nvSpPr>
        <p:spPr>
          <a:xfrm>
            <a:off x="395536" y="1588145"/>
            <a:ext cx="8208912" cy="42165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2400" b="1" i="0" dirty="0">
                <a:solidFill>
                  <a:srgbClr val="0000FF"/>
                </a:solidFill>
                <a:effectLst/>
                <a:latin typeface="Lora" pitchFamily="2" charset="0"/>
              </a:rPr>
              <a:t>INTRODUZIONE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it-IT" sz="2400" b="1" i="0" dirty="0">
              <a:solidFill>
                <a:srgbClr val="0000FF"/>
              </a:solidFill>
              <a:effectLst/>
              <a:latin typeface="Lora"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it-IT" sz="2000" b="0" i="0" dirty="0">
                <a:solidFill>
                  <a:srgbClr val="333333"/>
                </a:solidFill>
                <a:effectLst/>
                <a:latin typeface="Lato" panose="020F0502020204030203" pitchFamily="34" charset="0"/>
              </a:rPr>
              <a:t>Questi orientamenti pastorali non vanno intesi come un corso prematrimoniale pronto per l’uso, ma come </a:t>
            </a:r>
            <a:r>
              <a:rPr lang="it-IT" sz="2000" b="1" i="0" dirty="0">
                <a:solidFill>
                  <a:srgbClr val="333333"/>
                </a:solidFill>
                <a:effectLst/>
                <a:latin typeface="Lato" panose="020F0502020204030203" pitchFamily="34" charset="0"/>
              </a:rPr>
              <a:t>un insieme di principi concreti e complessivi </a:t>
            </a:r>
            <a:r>
              <a:rPr lang="it-IT" sz="2000" b="0" i="0" dirty="0">
                <a:solidFill>
                  <a:srgbClr val="333333"/>
                </a:solidFill>
                <a:effectLst/>
                <a:latin typeface="Lato" panose="020F0502020204030203" pitchFamily="34" charset="0"/>
              </a:rPr>
              <a:t>che ogni Chiesa locale deve </a:t>
            </a:r>
            <a:r>
              <a:rPr lang="it-IT" sz="2000" b="1" i="0" dirty="0">
                <a:solidFill>
                  <a:srgbClr val="333333"/>
                </a:solidFill>
                <a:effectLst/>
                <a:latin typeface="Lato" panose="020F0502020204030203" pitchFamily="34" charset="0"/>
              </a:rPr>
              <a:t>adattare</a:t>
            </a:r>
            <a:r>
              <a:rPr lang="it-IT" sz="2000" b="0" i="0" dirty="0">
                <a:solidFill>
                  <a:srgbClr val="333333"/>
                </a:solidFill>
                <a:effectLst/>
                <a:latin typeface="Lato" panose="020F0502020204030203" pitchFamily="34" charset="0"/>
              </a:rPr>
              <a:t> alla propria situazione. I </a:t>
            </a:r>
            <a:r>
              <a:rPr lang="it-IT" sz="2000" b="1" i="0" dirty="0">
                <a:solidFill>
                  <a:srgbClr val="FF0000"/>
                </a:solidFill>
                <a:effectLst/>
                <a:latin typeface="Lato" panose="020F0502020204030203" pitchFamily="34" charset="0"/>
              </a:rPr>
              <a:t>requisiti fondamentali </a:t>
            </a:r>
            <a:r>
              <a:rPr lang="it-IT" sz="2000" b="0" i="0" dirty="0">
                <a:solidFill>
                  <a:srgbClr val="333333"/>
                </a:solidFill>
                <a:effectLst/>
                <a:latin typeface="Lato" panose="020F0502020204030203" pitchFamily="34" charset="0"/>
              </a:rPr>
              <a:t>per la loro elaborazione sono: una </a:t>
            </a:r>
            <a:r>
              <a:rPr lang="it-IT" sz="2000" b="1" i="0" dirty="0">
                <a:solidFill>
                  <a:srgbClr val="333333"/>
                </a:solidFill>
                <a:effectLst/>
                <a:latin typeface="Lato" panose="020F0502020204030203" pitchFamily="34" charset="0"/>
              </a:rPr>
              <a:t>durata sufficientemente lunga </a:t>
            </a:r>
            <a:r>
              <a:rPr lang="it-IT" sz="2000" b="0" i="0" dirty="0">
                <a:solidFill>
                  <a:srgbClr val="333333"/>
                </a:solidFill>
                <a:effectLst/>
                <a:latin typeface="Lato" panose="020F0502020204030203" pitchFamily="34" charset="0"/>
              </a:rPr>
              <a:t>da consentire alle coppie una reale riflessione e maturazione; pur partendo dall’esperienza concreta dell’amore umano, la messa </a:t>
            </a:r>
            <a:r>
              <a:rPr lang="it-IT" sz="2000" b="1" i="0" dirty="0">
                <a:solidFill>
                  <a:srgbClr val="333333"/>
                </a:solidFill>
                <a:effectLst/>
                <a:latin typeface="Lato" panose="020F0502020204030203" pitchFamily="34" charset="0"/>
              </a:rPr>
              <a:t>al centro della fede </a:t>
            </a:r>
            <a:r>
              <a:rPr lang="it-IT" sz="2000" b="0" i="0" dirty="0">
                <a:solidFill>
                  <a:srgbClr val="333333"/>
                </a:solidFill>
                <a:effectLst/>
                <a:latin typeface="Lato" panose="020F0502020204030203" pitchFamily="34" charset="0"/>
              </a:rPr>
              <a:t>e dell’incontro con Cristo; l’articolazione in </a:t>
            </a:r>
            <a:r>
              <a:rPr lang="it-IT" sz="2000" b="1" i="0" dirty="0">
                <a:solidFill>
                  <a:srgbClr val="333333"/>
                </a:solidFill>
                <a:effectLst/>
                <a:latin typeface="Lato" panose="020F0502020204030203" pitchFamily="34" charset="0"/>
              </a:rPr>
              <a:t>tappe</a:t>
            </a:r>
            <a:r>
              <a:rPr lang="it-IT" sz="2000" b="0" i="0" dirty="0">
                <a:solidFill>
                  <a:srgbClr val="333333"/>
                </a:solidFill>
                <a:effectLst/>
                <a:latin typeface="Lato" panose="020F0502020204030203" pitchFamily="34" charset="0"/>
              </a:rPr>
              <a:t> segnate, ove possibile e opportuno, da riti di passaggio da celebrare all’interno della comunità; </a:t>
            </a:r>
            <a:r>
              <a:rPr lang="it-IT" sz="2000" b="1" i="0" dirty="0">
                <a:solidFill>
                  <a:srgbClr val="333333"/>
                </a:solidFill>
                <a:effectLst/>
                <a:latin typeface="Lato" panose="020F0502020204030203" pitchFamily="34" charset="0"/>
              </a:rPr>
              <a:t>l’inclusione di </a:t>
            </a:r>
            <a:r>
              <a:rPr lang="it-IT" sz="2000" b="0" i="0" dirty="0">
                <a:solidFill>
                  <a:srgbClr val="333333"/>
                </a:solidFill>
                <a:effectLst/>
                <a:latin typeface="Lato" panose="020F0502020204030203" pitchFamily="34" charset="0"/>
              </a:rPr>
              <a:t>formazione, riflessione, confronto, dialogo, liturgia, comunità, preghiera, festa.</a:t>
            </a:r>
            <a:endParaRPr lang="it-IT" sz="2000" b="1" i="0" dirty="0">
              <a:solidFill>
                <a:srgbClr val="0000FF"/>
              </a:solidFill>
              <a:effectLst/>
              <a:latin typeface="Lora" pitchFamily="2" charset="0"/>
            </a:endParaRPr>
          </a:p>
        </p:txBody>
      </p:sp>
      <p:pic>
        <p:nvPicPr>
          <p:cNvPr id="9" name="Picture 2" descr="Gli adolescenti credono ancora nell'amore: quale amore però? - AdoleScienza  Magazine">
            <a:extLst>
              <a:ext uri="{FF2B5EF4-FFF2-40B4-BE49-F238E27FC236}">
                <a16:creationId xmlns="" xmlns:a16="http://schemas.microsoft.com/office/drawing/2014/main" id="{1641E955-0C66-4394-877D-4AF720893507}"/>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76256" y="404664"/>
            <a:ext cx="1633364" cy="14241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13680444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1077</TotalTime>
  <Words>2979</Words>
  <Application>Microsoft Office PowerPoint</Application>
  <PresentationFormat>Presentazione su schermo (4:3)</PresentationFormat>
  <Paragraphs>357</Paragraphs>
  <Slides>41</Slides>
  <Notes>0</Notes>
  <HiddenSlides>0</HiddenSlides>
  <MMClips>0</MMClips>
  <ScaleCrop>false</ScaleCrop>
  <HeadingPairs>
    <vt:vector size="4" baseType="variant">
      <vt:variant>
        <vt:lpstr>Tema</vt:lpstr>
      </vt:variant>
      <vt:variant>
        <vt:i4>1</vt:i4>
      </vt:variant>
      <vt:variant>
        <vt:lpstr>Titoli diapositive</vt:lpstr>
      </vt:variant>
      <vt:variant>
        <vt:i4>41</vt:i4>
      </vt:variant>
    </vt:vector>
  </HeadingPairs>
  <TitlesOfParts>
    <vt:vector size="42" baseType="lpstr">
      <vt:lpstr>Tema di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PASTORALE</dc:creator>
  <cp:lastModifiedBy>Utente</cp:lastModifiedBy>
  <cp:revision>79</cp:revision>
  <dcterms:created xsi:type="dcterms:W3CDTF">2012-11-12T09:18:14Z</dcterms:created>
  <dcterms:modified xsi:type="dcterms:W3CDTF">2022-07-21T07:11:27Z</dcterms:modified>
</cp:coreProperties>
</file>